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306" r:id="rId6"/>
    <p:sldId id="316" r:id="rId7"/>
    <p:sldId id="290" r:id="rId8"/>
    <p:sldId id="309" r:id="rId9"/>
    <p:sldId id="310" r:id="rId10"/>
    <p:sldId id="311" r:id="rId11"/>
    <p:sldId id="292" r:id="rId12"/>
    <p:sldId id="313" r:id="rId13"/>
    <p:sldId id="289" r:id="rId14"/>
    <p:sldId id="303" r:id="rId15"/>
    <p:sldId id="304" r:id="rId16"/>
    <p:sldId id="305" r:id="rId17"/>
    <p:sldId id="307" r:id="rId18"/>
    <p:sldId id="315" r:id="rId19"/>
    <p:sldId id="312" r:id="rId20"/>
    <p:sldId id="287" r:id="rId21"/>
    <p:sldId id="288" r:id="rId22"/>
    <p:sldId id="302" r:id="rId23"/>
    <p:sldId id="317" r:id="rId24"/>
    <p:sldId id="291" r:id="rId25"/>
    <p:sldId id="275" r:id="rId26"/>
    <p:sldId id="293" r:id="rId27"/>
    <p:sldId id="294" r:id="rId28"/>
    <p:sldId id="295" r:id="rId29"/>
    <p:sldId id="296" r:id="rId30"/>
    <p:sldId id="297" r:id="rId31"/>
    <p:sldId id="298" r:id="rId32"/>
    <p:sldId id="299" r:id="rId33"/>
    <p:sldId id="301" r:id="rId34"/>
    <p:sldId id="308"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255"/>
    <a:srgbClr val="FF40FF"/>
    <a:srgbClr val="000000"/>
    <a:srgbClr val="FF7E79"/>
    <a:srgbClr val="FFFFFF"/>
    <a:srgbClr val="006DB6"/>
    <a:srgbClr val="5E5E5E"/>
    <a:srgbClr val="003168"/>
    <a:srgbClr val="31B993"/>
    <a:srgbClr val="00A9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9"/>
    <p:restoredTop sz="78776"/>
  </p:normalViewPr>
  <p:slideViewPr>
    <p:cSldViewPr snapToGrid="0" snapToObjects="1">
      <p:cViewPr varScale="1">
        <p:scale>
          <a:sx n="99" d="100"/>
          <a:sy n="99" d="100"/>
        </p:scale>
        <p:origin x="2008" y="184"/>
      </p:cViewPr>
      <p:guideLst/>
    </p:cSldViewPr>
  </p:slideViewPr>
  <p:notesTextViewPr>
    <p:cViewPr>
      <p:scale>
        <a:sx n="1" d="1"/>
        <a:sy n="1" d="1"/>
      </p:scale>
      <p:origin x="0" y="0"/>
    </p:cViewPr>
  </p:notesTextViewPr>
  <p:notesViewPr>
    <p:cSldViewPr snapToGrid="0" snapToObjects="1">
      <p:cViewPr varScale="1">
        <p:scale>
          <a:sx n="147" d="100"/>
          <a:sy n="147" d="100"/>
        </p:scale>
        <p:origin x="58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079B2-55F9-B547-8511-44855F27AB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a:extLst>
              <a:ext uri="{FF2B5EF4-FFF2-40B4-BE49-F238E27FC236}">
                <a16:creationId xmlns:a16="http://schemas.microsoft.com/office/drawing/2014/main" id="{E9B0DDF3-9AE0-494F-896C-233062F197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AECEEC-F49D-394E-849B-673EA6C26988}" type="datetimeFigureOut">
              <a:rPr lang="en-US" smtClean="0">
                <a:latin typeface="Segoe UI" panose="020B0502040204020203" pitchFamily="34" charset="0"/>
              </a:rPr>
              <a:t>6/10/21</a:t>
            </a:fld>
            <a:endParaRPr lang="en-US" dirty="0">
              <a:latin typeface="Segoe UI" panose="020B0502040204020203" pitchFamily="34" charset="0"/>
            </a:endParaRPr>
          </a:p>
        </p:txBody>
      </p:sp>
      <p:sp>
        <p:nvSpPr>
          <p:cNvPr id="4" name="Footer Placeholder 3">
            <a:extLst>
              <a:ext uri="{FF2B5EF4-FFF2-40B4-BE49-F238E27FC236}">
                <a16:creationId xmlns:a16="http://schemas.microsoft.com/office/drawing/2014/main" id="{333CAC2C-8744-714B-A52E-D87B547646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a:extLst>
              <a:ext uri="{FF2B5EF4-FFF2-40B4-BE49-F238E27FC236}">
                <a16:creationId xmlns:a16="http://schemas.microsoft.com/office/drawing/2014/main" id="{12841461-8CE0-7745-9319-39918BF968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AB1AF7-F3F5-D643-B4E0-109481D2D2C0}"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4908897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4:04:14.687"/>
    </inkml:context>
    <inkml:brush xml:id="br0">
      <inkml:brushProperty name="width" value="0.05" units="cm"/>
      <inkml:brushProperty name="height" value="0.05" units="cm"/>
    </inkml:brush>
  </inkml:definitions>
  <inkml:trace contextRef="#ctx0" brushRef="#br0">2245 985 24575,'-12'0'0,"-4"0"0,-1 0 0,0 0 0,-19 0 0,6-5 0,-13 4 0,0-7 0,-8 2 0,-20-10 0,-3 8 0,-12-7 0,7 8 0,0-14 0,-7 7 0,5-13 0,8 6-586,-18-3 586,14-8 0,-19 6 0,49 8 0,1-3 0,-37-16 0,3 2 0,-1-10 0,20 11 0,-19-13 0,17 3 0,-5-1 0,2-5 0,4 5 0,1-4-142,-3 10 142,8-9 0,8 10 0,12-3 0,13 8 0,13 15 582,-11-7-582,18 15 146,-13-6-146,12 8 0,0 4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4:04:14.688"/>
    </inkml:context>
    <inkml:brush xml:id="br0">
      <inkml:brushProperty name="width" value="0.05" units="cm"/>
      <inkml:brushProperty name="height" value="0.05" units="cm"/>
    </inkml:brush>
  </inkml:definitions>
  <inkml:trace contextRef="#ctx0" brushRef="#br0">1981 0 24575,'0'16'0,"0"-3"0,-4 13 0,3-5 0,-12 16 0,7-8 0,-13 25 0,12-7 0,-22 18 0,3 8-421,0-27 0,-3 0 421,5-3 0,-1 1 0,-6 5 0,1 1 0,2-4 0,0-2 0,-25 34 0,19-28 0,0-1 0,-22 30 0,16-28 0,-2 0 0,-20 23 0,23-31 0,-1-1 0,-23 16 0,-8 11 0,3-16 0,-1 4 0,-11-16 0,9 3-111,-1-10 111,8-2 0,0-1 0,15-14 0,-12 3 0,27-6 0,-9-4 837,15 3-837,-2-8 116,3 3-116,-6 2 0,5-4 0,-7 2 0,11-4 0,-12-3 0,3 3 0,5-4 0,-2 0 0,12 0 0,-7 0 0,12 0 0,-12 0 0,16 0 0,-7 0 0,11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2:49:53.975"/>
    </inkml:context>
    <inkml:brush xml:id="br0">
      <inkml:brushProperty name="width" value="0.05" units="cm"/>
      <inkml:brushProperty name="height" value="0.05" units="cm"/>
    </inkml:brush>
  </inkml:definitions>
  <inkml:trace contextRef="#ctx0" brushRef="#br0">2245 985 24575,'-12'0'0,"-4"0"0,-1 0 0,0 0 0,-19 0 0,6-5 0,-13 4 0,0-7 0,-8 2 0,-20-10 0,-3 8 0,-12-7 0,7 8 0,0-14 0,-7 7 0,5-13 0,8 6-586,-18-3 586,14-8 0,-19 6 0,49 8 0,1-3 0,-37-16 0,3 2 0,-1-10 0,20 11 0,-19-13 0,17 3 0,-5-1 0,2-5 0,4 5 0,1-4-142,-3 10 142,8-9 0,8 10 0,12-3 0,13 8 0,13 15 582,-11-7-582,18 15 146,-13-6-146,12 8 0,0 4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2:49:57.631"/>
    </inkml:context>
    <inkml:brush xml:id="br0">
      <inkml:brushProperty name="width" value="0.05" units="cm"/>
      <inkml:brushProperty name="height" value="0.05" units="cm"/>
    </inkml:brush>
  </inkml:definitions>
  <inkml:trace contextRef="#ctx0" brushRef="#br0">1981 0 24575,'0'16'0,"0"-3"0,-4 13 0,3-5 0,-12 16 0,7-8 0,-13 25 0,12-7 0,-22 18 0,3 8-421,0-27 0,-3 0 421,5-3 0,-1 1 0,-6 5 0,1 1 0,2-4 0,0-2 0,-25 34 0,19-28 0,0-1 0,-22 30 0,16-28 0,-2 0 0,-20 23 0,23-31 0,-1-1 0,-23 16 0,-8 11 0,3-16 0,-1 4 0,-11-16 0,9 3-111,-1-10 111,8-2 0,0-1 0,15-14 0,-12 3 0,27-6 0,-9-4 837,15 3-837,-2-8 116,3 3-116,-6 2 0,5-4 0,-7 2 0,11-4 0,-12-3 0,3 3 0,5-4 0,-2 0 0,12 0 0,-7 0 0,12 0 0,-12 0 0,16 0 0,-7 0 0,11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4:04:14.687"/>
    </inkml:context>
    <inkml:brush xml:id="br0">
      <inkml:brushProperty name="width" value="0.05" units="cm"/>
      <inkml:brushProperty name="height" value="0.05" units="cm"/>
    </inkml:brush>
  </inkml:definitions>
  <inkml:trace contextRef="#ctx0" brushRef="#br0">2245 985 24575,'-12'0'0,"-4"0"0,-1 0 0,0 0 0,-19 0 0,6-5 0,-13 4 0,0-7 0,-8 2 0,-20-10 0,-3 8 0,-12-7 0,7 8 0,0-14 0,-7 7 0,5-13 0,8 6-586,-18-3 586,14-8 0,-19 6 0,49 8 0,1-3 0,-37-16 0,3 2 0,-1-10 0,20 11 0,-19-13 0,17 3 0,-5-1 0,2-5 0,4 5 0,1-4-142,-3 10 142,8-9 0,8 10 0,12-3 0,13 8 0,13 15 582,-11-7-582,18 15 146,-13-6-146,12 8 0,0 4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04:04:14.688"/>
    </inkml:context>
    <inkml:brush xml:id="br0">
      <inkml:brushProperty name="width" value="0.05" units="cm"/>
      <inkml:brushProperty name="height" value="0.05" units="cm"/>
    </inkml:brush>
  </inkml:definitions>
  <inkml:trace contextRef="#ctx0" brushRef="#br0">1981 0 24575,'0'16'0,"0"-3"0,-4 13 0,3-5 0,-12 16 0,7-8 0,-13 25 0,12-7 0,-22 18 0,3 8-421,0-27 0,-3 0 421,5-3 0,-1 1 0,-6 5 0,1 1 0,2-4 0,0-2 0,-25 34 0,19-28 0,0-1 0,-22 30 0,16-28 0,-2 0 0,-20 23 0,23-31 0,-1-1 0,-23 16 0,-8 11 0,3-16 0,-1 4 0,-11-16 0,9 3-111,-1-10 111,8-2 0,0-1 0,15-14 0,-12 3 0,27-6 0,-9-4 837,15 3-837,-2-8 116,3 3-116,-6 2 0,5-4 0,-7 2 0,11-4 0,-12-3 0,3 3 0,5-4 0,-2 0 0,12 0 0,-7 0 0,12 0 0,-12 0 0,16 0 0,-7 0 0,11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egoe UI"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egoe UI" panose="020B0502040204020203" pitchFamily="34" charset="0"/>
              </a:defRPr>
            </a:lvl1pPr>
          </a:lstStyle>
          <a:p>
            <a:fld id="{DBB77A30-D7B9-A64A-994E-C2513BAA7C53}" type="datetimeFigureOut">
              <a:rPr lang="en-US" smtClean="0"/>
              <a:pPr/>
              <a:t>6/10/21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egoe UI"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egoe UI" panose="020B0502040204020203" pitchFamily="34" charset="0"/>
              </a:defRPr>
            </a:lvl1pPr>
          </a:lstStyle>
          <a:p>
            <a:fld id="{CA853763-D40C-984B-BA9D-701CCBD1CFFF}" type="slidenum">
              <a:rPr lang="en-US" smtClean="0"/>
              <a:pPr/>
              <a:t>‹#›</a:t>
            </a:fld>
            <a:endParaRPr lang="en-US" dirty="0"/>
          </a:p>
        </p:txBody>
      </p:sp>
    </p:spTree>
    <p:extLst>
      <p:ext uri="{BB962C8B-B14F-4D97-AF65-F5344CB8AC3E}">
        <p14:creationId xmlns:p14="http://schemas.microsoft.com/office/powerpoint/2010/main" val="413719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egoe UI" panose="020B0502040204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Friday~!</a:t>
            </a:r>
          </a:p>
        </p:txBody>
      </p:sp>
      <p:sp>
        <p:nvSpPr>
          <p:cNvPr id="4" name="Slide Number Placeholder 3"/>
          <p:cNvSpPr>
            <a:spLocks noGrp="1"/>
          </p:cNvSpPr>
          <p:nvPr>
            <p:ph type="sldNum" sz="quarter" idx="5"/>
          </p:nvPr>
        </p:nvSpPr>
        <p:spPr/>
        <p:txBody>
          <a:bodyPr/>
          <a:lstStyle/>
          <a:p>
            <a:fld id="{CA853763-D40C-984B-BA9D-701CCBD1CFFF}" type="slidenum">
              <a:rPr lang="en-US" smtClean="0"/>
              <a:pPr/>
              <a:t>1</a:t>
            </a:fld>
            <a:endParaRPr lang="en-US" dirty="0"/>
          </a:p>
        </p:txBody>
      </p:sp>
    </p:spTree>
    <p:extLst>
      <p:ext uri="{BB962C8B-B14F-4D97-AF65-F5344CB8AC3E}">
        <p14:creationId xmlns:p14="http://schemas.microsoft.com/office/powerpoint/2010/main" val="1530005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Takeaway</a:t>
            </a:r>
            <a:r>
              <a:rPr lang="en-US" dirty="0"/>
              <a:t>: East Portland has high shooting rate, high total shootings and high COVID-19 infection rates.</a:t>
            </a:r>
          </a:p>
        </p:txBody>
      </p:sp>
      <p:sp>
        <p:nvSpPr>
          <p:cNvPr id="4" name="Slide Number Placeholder 3"/>
          <p:cNvSpPr>
            <a:spLocks noGrp="1"/>
          </p:cNvSpPr>
          <p:nvPr>
            <p:ph type="sldNum" sz="quarter" idx="5"/>
          </p:nvPr>
        </p:nvSpPr>
        <p:spPr/>
        <p:txBody>
          <a:bodyPr/>
          <a:lstStyle/>
          <a:p>
            <a:fld id="{CA853763-D40C-984B-BA9D-701CCBD1CFFF}" type="slidenum">
              <a:rPr lang="en-US" smtClean="0"/>
              <a:pPr/>
              <a:t>12</a:t>
            </a:fld>
            <a:endParaRPr lang="en-US" dirty="0"/>
          </a:p>
        </p:txBody>
      </p:sp>
    </p:spTree>
    <p:extLst>
      <p:ext uri="{BB962C8B-B14F-4D97-AF65-F5344CB8AC3E}">
        <p14:creationId xmlns:p14="http://schemas.microsoft.com/office/powerpoint/2010/main" val="3311139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Takeaway</a:t>
            </a:r>
            <a:r>
              <a:rPr lang="en-US" dirty="0"/>
              <a:t>: Not a meaningful correlation between COVID-19 infections and neighborhood completeness</a:t>
            </a:r>
          </a:p>
        </p:txBody>
      </p:sp>
      <p:sp>
        <p:nvSpPr>
          <p:cNvPr id="4" name="Slide Number Placeholder 3"/>
          <p:cNvSpPr>
            <a:spLocks noGrp="1"/>
          </p:cNvSpPr>
          <p:nvPr>
            <p:ph type="sldNum" sz="quarter" idx="5"/>
          </p:nvPr>
        </p:nvSpPr>
        <p:spPr/>
        <p:txBody>
          <a:bodyPr/>
          <a:lstStyle/>
          <a:p>
            <a:fld id="{CA853763-D40C-984B-BA9D-701CCBD1CFFF}" type="slidenum">
              <a:rPr lang="en-US" smtClean="0"/>
              <a:pPr/>
              <a:t>13</a:t>
            </a:fld>
            <a:endParaRPr lang="en-US" dirty="0"/>
          </a:p>
        </p:txBody>
      </p:sp>
    </p:spTree>
    <p:extLst>
      <p:ext uri="{BB962C8B-B14F-4D97-AF65-F5344CB8AC3E}">
        <p14:creationId xmlns:p14="http://schemas.microsoft.com/office/powerpoint/2010/main" val="428697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Takeaway</a:t>
            </a:r>
            <a:r>
              <a:rPr lang="en-US" dirty="0"/>
              <a:t>: Significant, moderate correlation showing overlapping existing need as well as COVID-19 infection outcomes and impact</a:t>
            </a:r>
          </a:p>
          <a:p>
            <a:endParaRPr lang="en-US" dirty="0"/>
          </a:p>
          <a:p>
            <a:r>
              <a:rPr lang="en-US" dirty="0"/>
              <a:t>https://</a:t>
            </a:r>
            <a:r>
              <a:rPr lang="en-US" dirty="0" err="1"/>
              <a:t>www.urban.org</a:t>
            </a:r>
            <a:r>
              <a:rPr lang="en-US" dirty="0"/>
              <a:t>/sites/default/files/2021/04/02/where_to_prioritize_emergency_rental_assistance_to_keep_renters_in_their_homes_technical_appendix.pdf</a:t>
            </a:r>
          </a:p>
        </p:txBody>
      </p:sp>
      <p:sp>
        <p:nvSpPr>
          <p:cNvPr id="4" name="Slide Number Placeholder 3"/>
          <p:cNvSpPr>
            <a:spLocks noGrp="1"/>
          </p:cNvSpPr>
          <p:nvPr>
            <p:ph type="sldNum" sz="quarter" idx="5"/>
          </p:nvPr>
        </p:nvSpPr>
        <p:spPr/>
        <p:txBody>
          <a:bodyPr/>
          <a:lstStyle/>
          <a:p>
            <a:fld id="{CA853763-D40C-984B-BA9D-701CCBD1CFFF}" type="slidenum">
              <a:rPr lang="en-US" smtClean="0"/>
              <a:pPr/>
              <a:t>14</a:t>
            </a:fld>
            <a:endParaRPr lang="en-US" dirty="0"/>
          </a:p>
        </p:txBody>
      </p:sp>
    </p:spTree>
    <p:extLst>
      <p:ext uri="{BB962C8B-B14F-4D97-AF65-F5344CB8AC3E}">
        <p14:creationId xmlns:p14="http://schemas.microsoft.com/office/powerpoint/2010/main" val="3306961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Indigo</a:t>
            </a:r>
          </a:p>
          <a:p>
            <a:r>
              <a:rPr lang="en-US" dirty="0"/>
              <a:t>Teal</a:t>
            </a:r>
          </a:p>
          <a:p>
            <a:r>
              <a:rPr lang="en-US" dirty="0"/>
              <a:t>Fuchsia</a:t>
            </a:r>
          </a:p>
        </p:txBody>
      </p:sp>
      <p:sp>
        <p:nvSpPr>
          <p:cNvPr id="4" name="Slide Number Placeholder 3"/>
          <p:cNvSpPr>
            <a:spLocks noGrp="1"/>
          </p:cNvSpPr>
          <p:nvPr>
            <p:ph type="sldNum" sz="quarter" idx="5"/>
          </p:nvPr>
        </p:nvSpPr>
        <p:spPr/>
        <p:txBody>
          <a:bodyPr/>
          <a:lstStyle/>
          <a:p>
            <a:fld id="{CA853763-D40C-984B-BA9D-701CCBD1CFFF}" type="slidenum">
              <a:rPr lang="en-US" smtClean="0"/>
              <a:pPr/>
              <a:t>16</a:t>
            </a:fld>
            <a:endParaRPr lang="en-US" dirty="0"/>
          </a:p>
        </p:txBody>
      </p:sp>
    </p:spTree>
    <p:extLst>
      <p:ext uri="{BB962C8B-B14F-4D97-AF65-F5344CB8AC3E}">
        <p14:creationId xmlns:p14="http://schemas.microsoft.com/office/powerpoint/2010/main" val="4244035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not look at XY coordinates of shootings and taking into consideration boundary effects</a:t>
            </a:r>
          </a:p>
        </p:txBody>
      </p:sp>
      <p:sp>
        <p:nvSpPr>
          <p:cNvPr id="4" name="Slide Number Placeholder 3"/>
          <p:cNvSpPr>
            <a:spLocks noGrp="1"/>
          </p:cNvSpPr>
          <p:nvPr>
            <p:ph type="sldNum" sz="quarter" idx="5"/>
          </p:nvPr>
        </p:nvSpPr>
        <p:spPr/>
        <p:txBody>
          <a:bodyPr/>
          <a:lstStyle/>
          <a:p>
            <a:fld id="{CA853763-D40C-984B-BA9D-701CCBD1CFFF}" type="slidenum">
              <a:rPr lang="en-US" smtClean="0"/>
              <a:pPr/>
              <a:t>21</a:t>
            </a:fld>
            <a:endParaRPr lang="en-US" dirty="0"/>
          </a:p>
        </p:txBody>
      </p:sp>
    </p:spTree>
    <p:extLst>
      <p:ext uri="{BB962C8B-B14F-4D97-AF65-F5344CB8AC3E}">
        <p14:creationId xmlns:p14="http://schemas.microsoft.com/office/powerpoint/2010/main" val="177525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6/3 conversation left me with task to identify the parts of town with a high degree of association between key variables. The variables are shown here. Today’s briefing is to show some early results of that analysis, with the intention to use these results on the ARPA grant application. </a:t>
            </a:r>
          </a:p>
          <a:p>
            <a:endParaRPr lang="en-US" dirty="0"/>
          </a:p>
          <a:p>
            <a:r>
              <a:rPr lang="en-US" dirty="0"/>
              <a:t>We also discussed looking at co-location with homeless camps, since approximately 40% of shootings that occurred were transient-involved. However, not enough time was available to acquire and understand the homeless camp data, nor perform spatial statistical analysis of point-level data.</a:t>
            </a:r>
          </a:p>
        </p:txBody>
      </p:sp>
      <p:sp>
        <p:nvSpPr>
          <p:cNvPr id="4" name="Slide Number Placeholder 3"/>
          <p:cNvSpPr>
            <a:spLocks noGrp="1"/>
          </p:cNvSpPr>
          <p:nvPr>
            <p:ph type="sldNum" sz="quarter" idx="5"/>
          </p:nvPr>
        </p:nvSpPr>
        <p:spPr/>
        <p:txBody>
          <a:bodyPr/>
          <a:lstStyle/>
          <a:p>
            <a:fld id="{CA853763-D40C-984B-BA9D-701CCBD1CFFF}" type="slidenum">
              <a:rPr lang="en-US" smtClean="0"/>
              <a:pPr/>
              <a:t>2</a:t>
            </a:fld>
            <a:endParaRPr lang="en-US" dirty="0"/>
          </a:p>
        </p:txBody>
      </p:sp>
    </p:spTree>
    <p:extLst>
      <p:ext uri="{BB962C8B-B14F-4D97-AF65-F5344CB8AC3E}">
        <p14:creationId xmlns:p14="http://schemas.microsoft.com/office/powerpoint/2010/main" val="422113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maps to show you with a single variable each</a:t>
            </a:r>
          </a:p>
        </p:txBody>
      </p:sp>
      <p:sp>
        <p:nvSpPr>
          <p:cNvPr id="4" name="Slide Number Placeholder 3"/>
          <p:cNvSpPr>
            <a:spLocks noGrp="1"/>
          </p:cNvSpPr>
          <p:nvPr>
            <p:ph type="sldNum" sz="quarter" idx="5"/>
          </p:nvPr>
        </p:nvSpPr>
        <p:spPr/>
        <p:txBody>
          <a:bodyPr/>
          <a:lstStyle/>
          <a:p>
            <a:fld id="{CA853763-D40C-984B-BA9D-701CCBD1CFFF}" type="slidenum">
              <a:rPr lang="en-US" smtClean="0"/>
              <a:pPr/>
              <a:t>4</a:t>
            </a:fld>
            <a:endParaRPr lang="en-US" dirty="0"/>
          </a:p>
        </p:txBody>
      </p:sp>
    </p:spTree>
    <p:extLst>
      <p:ext uri="{BB962C8B-B14F-4D97-AF65-F5344CB8AC3E}">
        <p14:creationId xmlns:p14="http://schemas.microsoft.com/office/powerpoint/2010/main" val="118722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shootings after 5/20/2020. Shooting rate per 100,000.</a:t>
            </a:r>
          </a:p>
          <a:p>
            <a:br>
              <a:rPr lang="en-US" b="1" dirty="0"/>
            </a:br>
            <a:br>
              <a:rPr lang="en-US" b="1" dirty="0"/>
            </a:br>
            <a:r>
              <a:rPr lang="en-US" b="1" dirty="0"/>
              <a:t>Takeaway</a:t>
            </a:r>
            <a:r>
              <a:rPr lang="en-US" dirty="0"/>
              <a:t>: East Portland cluster, downtown, and MLK corridor are hot sots. </a:t>
            </a:r>
          </a:p>
        </p:txBody>
      </p:sp>
      <p:sp>
        <p:nvSpPr>
          <p:cNvPr id="4" name="Slide Number Placeholder 3"/>
          <p:cNvSpPr>
            <a:spLocks noGrp="1"/>
          </p:cNvSpPr>
          <p:nvPr>
            <p:ph type="sldNum" sz="quarter" idx="5"/>
          </p:nvPr>
        </p:nvSpPr>
        <p:spPr/>
        <p:txBody>
          <a:bodyPr/>
          <a:lstStyle/>
          <a:p>
            <a:fld id="{CA853763-D40C-984B-BA9D-701CCBD1CFFF}" type="slidenum">
              <a:rPr lang="en-US" smtClean="0"/>
              <a:pPr/>
              <a:t>5</a:t>
            </a:fld>
            <a:endParaRPr lang="en-US" dirty="0"/>
          </a:p>
        </p:txBody>
      </p:sp>
    </p:spTree>
    <p:extLst>
      <p:ext uri="{BB962C8B-B14F-4D97-AF65-F5344CB8AC3E}">
        <p14:creationId xmlns:p14="http://schemas.microsoft.com/office/powerpoint/2010/main" val="3257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Takeaway</a:t>
            </a:r>
            <a:r>
              <a:rPr lang="en-US" dirty="0"/>
              <a:t>: Cluster in Central City and along I-205 and I-5 corridors</a:t>
            </a:r>
          </a:p>
          <a:p>
            <a:endParaRPr lang="en-US" dirty="0"/>
          </a:p>
          <a:p>
            <a:r>
              <a:rPr lang="en-US" dirty="0"/>
              <a:t>Homelessness and Urban Camping Impact Reduction Program</a:t>
            </a:r>
          </a:p>
          <a:p>
            <a:r>
              <a:rPr lang="en-US" dirty="0"/>
              <a:t>https://</a:t>
            </a:r>
            <a:r>
              <a:rPr lang="en-US" dirty="0" err="1"/>
              <a:t>www.portlandoregon.gov</a:t>
            </a:r>
            <a:r>
              <a:rPr lang="en-US" dirty="0"/>
              <a:t>/toolkit/article/562211</a:t>
            </a:r>
          </a:p>
        </p:txBody>
      </p:sp>
      <p:sp>
        <p:nvSpPr>
          <p:cNvPr id="4" name="Slide Number Placeholder 3"/>
          <p:cNvSpPr>
            <a:spLocks noGrp="1"/>
          </p:cNvSpPr>
          <p:nvPr>
            <p:ph type="sldNum" sz="quarter" idx="5"/>
          </p:nvPr>
        </p:nvSpPr>
        <p:spPr/>
        <p:txBody>
          <a:bodyPr/>
          <a:lstStyle/>
          <a:p>
            <a:fld id="{CA853763-D40C-984B-BA9D-701CCBD1CFFF}" type="slidenum">
              <a:rPr lang="en-US" smtClean="0"/>
              <a:pPr/>
              <a:t>6</a:t>
            </a:fld>
            <a:endParaRPr lang="en-US" dirty="0"/>
          </a:p>
        </p:txBody>
      </p:sp>
    </p:spTree>
    <p:extLst>
      <p:ext uri="{BB962C8B-B14F-4D97-AF65-F5344CB8AC3E}">
        <p14:creationId xmlns:p14="http://schemas.microsoft.com/office/powerpoint/2010/main" val="105742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Neighborhood Completeness – a measurement of the built environment, sort of like a walk score, but much more thorough: </a:t>
            </a:r>
            <a:r>
              <a:rPr lang="en-US" b="1"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Food access (grocery store, ethnic food markets)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Schools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Transit access</a:t>
            </a:r>
          </a:p>
          <a:p>
            <a:pPr marL="171450" indent="-171450">
              <a:buFont typeface="Arial" panose="020B0604020202020204" pitchFamily="34" charset="0"/>
              <a:buChar char="•"/>
            </a:pPr>
            <a:r>
              <a:rPr lang="en-US" dirty="0"/>
              <a:t>Commercial services (i.e., hardware, pharmacy; need-to-have’s and want-to-have’s)</a:t>
            </a:r>
          </a:p>
          <a:p>
            <a:pPr marL="171450" indent="-171450">
              <a:buFont typeface="Arial" panose="020B0604020202020204" pitchFamily="34" charset="0"/>
              <a:buChar char="•"/>
            </a:pPr>
            <a:r>
              <a:rPr lang="en-US" dirty="0"/>
              <a:t>Parks access</a:t>
            </a:r>
          </a:p>
          <a:p>
            <a:pPr marL="171450" indent="-171450">
              <a:buFont typeface="Arial" panose="020B0604020202020204" pitchFamily="34" charset="0"/>
              <a:buChar char="•"/>
            </a:pPr>
            <a:r>
              <a:rPr lang="en-US" dirty="0"/>
              <a:t>Pedestrian infrastructure (sidewalks, curb ramps, street connectivity)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Bicycle network</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Takeaway</a:t>
            </a:r>
            <a:r>
              <a:rPr lang="en-US" dirty="0"/>
              <a:t>: Areas outside the Central City and inner neighborhoods are the least complete</a:t>
            </a:r>
          </a:p>
          <a:p>
            <a:endParaRPr lang="en-US" dirty="0"/>
          </a:p>
        </p:txBody>
      </p:sp>
      <p:sp>
        <p:nvSpPr>
          <p:cNvPr id="4" name="Slide Number Placeholder 3"/>
          <p:cNvSpPr>
            <a:spLocks noGrp="1"/>
          </p:cNvSpPr>
          <p:nvPr>
            <p:ph type="sldNum" sz="quarter" idx="5"/>
          </p:nvPr>
        </p:nvSpPr>
        <p:spPr/>
        <p:txBody>
          <a:bodyPr/>
          <a:lstStyle/>
          <a:p>
            <a:fld id="{CA853763-D40C-984B-BA9D-701CCBD1CFFF}" type="slidenum">
              <a:rPr lang="en-US" smtClean="0"/>
              <a:pPr/>
              <a:t>7</a:t>
            </a:fld>
            <a:endParaRPr lang="en-US" dirty="0"/>
          </a:p>
        </p:txBody>
      </p:sp>
    </p:spTree>
    <p:extLst>
      <p:ext uri="{BB962C8B-B14F-4D97-AF65-F5344CB8AC3E}">
        <p14:creationId xmlns:p14="http://schemas.microsoft.com/office/powerpoint/2010/main" val="277747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Equity index here is not BPS’ vulnerability index, but it’s similar. Using Urban Institute’s equity index for their emergency rental assistance prioritization work. The equity component includes people of color, ELI households, households on public assistance and the foreign-born population. It’s weighted primarily by BIPOC (50%).</a:t>
            </a:r>
            <a:endParaRPr lang="en-US" b="1" dirty="0"/>
          </a:p>
          <a:p>
            <a:endParaRPr lang="en-US" b="1" dirty="0"/>
          </a:p>
          <a:p>
            <a:r>
              <a:rPr lang="en-US" b="1" dirty="0"/>
              <a:t>Takeaway</a:t>
            </a:r>
            <a:r>
              <a:rPr lang="en-US" dirty="0"/>
              <a:t>: East Portland, North Portland and downtown rank highest on this index</a:t>
            </a:r>
          </a:p>
        </p:txBody>
      </p:sp>
      <p:sp>
        <p:nvSpPr>
          <p:cNvPr id="4" name="Slide Number Placeholder 3"/>
          <p:cNvSpPr>
            <a:spLocks noGrp="1"/>
          </p:cNvSpPr>
          <p:nvPr>
            <p:ph type="sldNum" sz="quarter" idx="5"/>
          </p:nvPr>
        </p:nvSpPr>
        <p:spPr/>
        <p:txBody>
          <a:bodyPr/>
          <a:lstStyle/>
          <a:p>
            <a:fld id="{CA853763-D40C-984B-BA9D-701CCBD1CFFF}" type="slidenum">
              <a:rPr lang="en-US" smtClean="0"/>
              <a:pPr/>
              <a:t>8</a:t>
            </a:fld>
            <a:endParaRPr lang="en-US" dirty="0"/>
          </a:p>
        </p:txBody>
      </p:sp>
    </p:spTree>
    <p:extLst>
      <p:ext uri="{BB962C8B-B14F-4D97-AF65-F5344CB8AC3E}">
        <p14:creationId xmlns:p14="http://schemas.microsoft.com/office/powerpoint/2010/main" val="348277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tract-level data was derived from ZIP code-level estimates using areal weighting. </a:t>
            </a:r>
          </a:p>
          <a:p>
            <a:endParaRPr lang="en-US" dirty="0"/>
          </a:p>
          <a:p>
            <a:r>
              <a:rPr lang="en-US" dirty="0"/>
              <a:t>Infection rate per 100,000.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Takeaway</a:t>
            </a:r>
            <a:r>
              <a:rPr lang="en-US" dirty="0"/>
              <a:t>: Outer East Portland is the hardest hit.</a:t>
            </a:r>
          </a:p>
          <a:p>
            <a:endParaRPr lang="en-US" dirty="0"/>
          </a:p>
        </p:txBody>
      </p:sp>
      <p:sp>
        <p:nvSpPr>
          <p:cNvPr id="4" name="Slide Number Placeholder 3"/>
          <p:cNvSpPr>
            <a:spLocks noGrp="1"/>
          </p:cNvSpPr>
          <p:nvPr>
            <p:ph type="sldNum" sz="quarter" idx="5"/>
          </p:nvPr>
        </p:nvSpPr>
        <p:spPr/>
        <p:txBody>
          <a:bodyPr/>
          <a:lstStyle/>
          <a:p>
            <a:fld id="{CA853763-D40C-984B-BA9D-701CCBD1CFFF}" type="slidenum">
              <a:rPr lang="en-US" smtClean="0"/>
              <a:pPr/>
              <a:t>9</a:t>
            </a:fld>
            <a:endParaRPr lang="en-US" dirty="0"/>
          </a:p>
        </p:txBody>
      </p:sp>
    </p:spTree>
    <p:extLst>
      <p:ext uri="{BB962C8B-B14F-4D97-AF65-F5344CB8AC3E}">
        <p14:creationId xmlns:p14="http://schemas.microsoft.com/office/powerpoint/2010/main" val="419839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indicators correlated? </a:t>
            </a:r>
          </a:p>
          <a:p>
            <a:r>
              <a:rPr lang="en-US" dirty="0"/>
              <a:t>How are they correlated? What magnitude and direction?</a:t>
            </a:r>
          </a:p>
          <a:p>
            <a:r>
              <a:rPr lang="en-US" dirty="0"/>
              <a:t>Is the correlation significant?</a:t>
            </a:r>
          </a:p>
          <a:p>
            <a:endParaRPr lang="en-US" dirty="0"/>
          </a:p>
          <a:p>
            <a:r>
              <a:rPr lang="en-US" dirty="0"/>
              <a:t>Correlation is not causation. A might cause B… or C might cause both A and B… or B might cause A</a:t>
            </a:r>
          </a:p>
          <a:p>
            <a:endParaRPr lang="en-US" dirty="0"/>
          </a:p>
          <a:p>
            <a:r>
              <a:rPr lang="en-US" b="1" dirty="0"/>
              <a:t>Takeaway</a:t>
            </a:r>
            <a:r>
              <a:rPr lang="en-US" dirty="0"/>
              <a:t>: As suspected, these variables are all moderately correlated to one another; the correlation is statistically significant.</a:t>
            </a:r>
          </a:p>
        </p:txBody>
      </p:sp>
      <p:sp>
        <p:nvSpPr>
          <p:cNvPr id="4" name="Slide Number Placeholder 3"/>
          <p:cNvSpPr>
            <a:spLocks noGrp="1"/>
          </p:cNvSpPr>
          <p:nvPr>
            <p:ph type="sldNum" sz="quarter" idx="5"/>
          </p:nvPr>
        </p:nvSpPr>
        <p:spPr/>
        <p:txBody>
          <a:bodyPr/>
          <a:lstStyle/>
          <a:p>
            <a:fld id="{CA853763-D40C-984B-BA9D-701CCBD1CFFF}" type="slidenum">
              <a:rPr lang="en-US" smtClean="0"/>
              <a:pPr/>
              <a:t>11</a:t>
            </a:fld>
            <a:endParaRPr lang="en-US" dirty="0"/>
          </a:p>
        </p:txBody>
      </p:sp>
    </p:spTree>
    <p:extLst>
      <p:ext uri="{BB962C8B-B14F-4D97-AF65-F5344CB8AC3E}">
        <p14:creationId xmlns:p14="http://schemas.microsoft.com/office/powerpoint/2010/main" val="3287263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ortland.gov/bps/cleanenergy"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59CD-AAD0-F64D-AB27-C6844823183B}"/>
              </a:ext>
            </a:extLst>
          </p:cNvPr>
          <p:cNvSpPr>
            <a:spLocks noGrp="1"/>
          </p:cNvSpPr>
          <p:nvPr>
            <p:ph type="ctrTitle" hasCustomPrompt="1"/>
          </p:nvPr>
        </p:nvSpPr>
        <p:spPr>
          <a:xfrm>
            <a:off x="4650470" y="751751"/>
            <a:ext cx="6392983" cy="2387600"/>
          </a:xfrm>
        </p:spPr>
        <p:txBody>
          <a:bodyPr anchor="b">
            <a:normAutofit/>
          </a:bodyPr>
          <a:lstStyle>
            <a:lvl1pPr algn="l">
              <a:defRPr sz="5600" b="0" i="0" cap="all" baseline="0">
                <a:solidFill>
                  <a:schemeClr val="accent1"/>
                </a:solidFill>
                <a:latin typeface="Segoe UI" panose="020B0502040204020203" pitchFamily="34" charset="0"/>
              </a:defRPr>
            </a:lvl1pPr>
          </a:lstStyle>
          <a:p>
            <a:r>
              <a:rPr lang="en-US" dirty="0"/>
              <a:t>Presentation </a:t>
            </a:r>
            <a:br>
              <a:rPr lang="en-US" dirty="0"/>
            </a:br>
            <a:r>
              <a:rPr lang="en-US" dirty="0"/>
              <a:t>title title</a:t>
            </a:r>
          </a:p>
        </p:txBody>
      </p:sp>
      <p:sp>
        <p:nvSpPr>
          <p:cNvPr id="3" name="Subtitle 2">
            <a:extLst>
              <a:ext uri="{FF2B5EF4-FFF2-40B4-BE49-F238E27FC236}">
                <a16:creationId xmlns:a16="http://schemas.microsoft.com/office/drawing/2014/main" id="{57840D18-984E-B94D-B4E7-E8C8DB6E9D97}"/>
              </a:ext>
            </a:extLst>
          </p:cNvPr>
          <p:cNvSpPr>
            <a:spLocks noGrp="1"/>
          </p:cNvSpPr>
          <p:nvPr>
            <p:ph type="subTitle" idx="1" hasCustomPrompt="1"/>
          </p:nvPr>
        </p:nvSpPr>
        <p:spPr>
          <a:xfrm>
            <a:off x="4650470" y="3231426"/>
            <a:ext cx="6392983" cy="808597"/>
          </a:xfrm>
        </p:spPr>
        <p:txBody>
          <a:bodyPr/>
          <a:lstStyle>
            <a:lvl1pPr marL="0" indent="0" algn="l">
              <a:buNone/>
              <a:defRPr sz="2400" baseline="0">
                <a:solidFill>
                  <a:srgbClr val="5E5E5E"/>
                </a:solidFill>
                <a:latin typeface="Segoe UI Symbol"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7" name="Text Placeholder 41">
            <a:extLst>
              <a:ext uri="{FF2B5EF4-FFF2-40B4-BE49-F238E27FC236}">
                <a16:creationId xmlns:a16="http://schemas.microsoft.com/office/drawing/2014/main" id="{9000E6EF-2A81-BA4F-993D-0B4DCDA11D91}"/>
              </a:ext>
            </a:extLst>
          </p:cNvPr>
          <p:cNvSpPr>
            <a:spLocks noGrp="1"/>
          </p:cNvSpPr>
          <p:nvPr>
            <p:ph type="body" sz="quarter" idx="19" hasCustomPrompt="1"/>
          </p:nvPr>
        </p:nvSpPr>
        <p:spPr>
          <a:xfrm>
            <a:off x="4650470" y="4453767"/>
            <a:ext cx="3029553" cy="262342"/>
          </a:xfrm>
        </p:spPr>
        <p:txBody>
          <a:bodyPr>
            <a:noAutofit/>
          </a:bodyPr>
          <a:lstStyle>
            <a:lvl1pPr marL="0" indent="0">
              <a:spcBef>
                <a:spcPts val="0"/>
              </a:spcBef>
              <a:buFont typeface="Arial" charset="0"/>
              <a:buNone/>
              <a:defRPr sz="1400" b="1" cap="none" baseline="0">
                <a:solidFill>
                  <a:srgbClr val="5E5E5E"/>
                </a:solidFill>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PRESENTER NAME</a:t>
            </a:r>
          </a:p>
        </p:txBody>
      </p:sp>
      <p:sp>
        <p:nvSpPr>
          <p:cNvPr id="8" name="Text Placeholder 41">
            <a:extLst>
              <a:ext uri="{FF2B5EF4-FFF2-40B4-BE49-F238E27FC236}">
                <a16:creationId xmlns:a16="http://schemas.microsoft.com/office/drawing/2014/main" id="{C8A09CA1-D770-FE45-8FED-7CE4E49FC318}"/>
              </a:ext>
            </a:extLst>
          </p:cNvPr>
          <p:cNvSpPr>
            <a:spLocks noGrp="1"/>
          </p:cNvSpPr>
          <p:nvPr>
            <p:ph type="body" sz="quarter" idx="20" hasCustomPrompt="1"/>
          </p:nvPr>
        </p:nvSpPr>
        <p:spPr>
          <a:xfrm>
            <a:off x="4650470" y="4716109"/>
            <a:ext cx="3029553" cy="470588"/>
          </a:xfrm>
        </p:spPr>
        <p:txBody>
          <a:bodyPr>
            <a:noAutofit/>
          </a:bodyPr>
          <a:lstStyle>
            <a:lvl1pPr marL="0" indent="0">
              <a:spcBef>
                <a:spcPts val="0"/>
              </a:spcBef>
              <a:buFont typeface="Arial" charset="0"/>
              <a:buNone/>
              <a:defRPr sz="1200" baseline="0">
                <a:solidFill>
                  <a:srgbClr val="5E5E5E"/>
                </a:solidFill>
                <a:latin typeface="Segoe UI Symbol" panose="020B0502040204020203" pitchFamily="34" charset="0"/>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2" name="Text Placeholder 41">
            <a:extLst>
              <a:ext uri="{FF2B5EF4-FFF2-40B4-BE49-F238E27FC236}">
                <a16:creationId xmlns:a16="http://schemas.microsoft.com/office/drawing/2014/main" id="{AF93AB4D-1510-BF4D-A9ED-1863B8ED8E4E}"/>
              </a:ext>
            </a:extLst>
          </p:cNvPr>
          <p:cNvSpPr>
            <a:spLocks noGrp="1"/>
          </p:cNvSpPr>
          <p:nvPr>
            <p:ph type="body" sz="quarter" idx="21" hasCustomPrompt="1"/>
          </p:nvPr>
        </p:nvSpPr>
        <p:spPr>
          <a:xfrm>
            <a:off x="8013900" y="4453767"/>
            <a:ext cx="3029553" cy="262342"/>
          </a:xfrm>
        </p:spPr>
        <p:txBody>
          <a:bodyPr>
            <a:noAutofit/>
          </a:bodyPr>
          <a:lstStyle>
            <a:lvl1pPr marL="0" indent="0">
              <a:spcBef>
                <a:spcPts val="0"/>
              </a:spcBef>
              <a:buFont typeface="Arial" charset="0"/>
              <a:buNone/>
              <a:defRPr sz="1400" b="1" cap="none" baseline="0">
                <a:solidFill>
                  <a:srgbClr val="5E5E5E"/>
                </a:solidFill>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PRESENTER NAME</a:t>
            </a:r>
          </a:p>
        </p:txBody>
      </p:sp>
      <p:sp>
        <p:nvSpPr>
          <p:cNvPr id="13" name="Text Placeholder 41">
            <a:extLst>
              <a:ext uri="{FF2B5EF4-FFF2-40B4-BE49-F238E27FC236}">
                <a16:creationId xmlns:a16="http://schemas.microsoft.com/office/drawing/2014/main" id="{0B50E0FB-A575-864A-8D86-FB7F6F865920}"/>
              </a:ext>
            </a:extLst>
          </p:cNvPr>
          <p:cNvSpPr>
            <a:spLocks noGrp="1"/>
          </p:cNvSpPr>
          <p:nvPr>
            <p:ph type="body" sz="quarter" idx="22" hasCustomPrompt="1"/>
          </p:nvPr>
        </p:nvSpPr>
        <p:spPr>
          <a:xfrm>
            <a:off x="8013900" y="4716109"/>
            <a:ext cx="3029553" cy="470588"/>
          </a:xfrm>
        </p:spPr>
        <p:txBody>
          <a:bodyPr>
            <a:noAutofit/>
          </a:bodyPr>
          <a:lstStyle>
            <a:lvl1pPr marL="0" indent="0">
              <a:spcBef>
                <a:spcPts val="0"/>
              </a:spcBef>
              <a:buFont typeface="Arial" charset="0"/>
              <a:buNone/>
              <a:defRPr sz="1200" baseline="0">
                <a:solidFill>
                  <a:srgbClr val="5E5E5E"/>
                </a:solidFill>
                <a:latin typeface="Segoe UI Symbol" panose="020B0502040204020203" pitchFamily="34" charset="0"/>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pic>
        <p:nvPicPr>
          <p:cNvPr id="11" name="Picture 10" descr="Bureau of Planning and Sustainability logo">
            <a:extLst>
              <a:ext uri="{FF2B5EF4-FFF2-40B4-BE49-F238E27FC236}">
                <a16:creationId xmlns:a16="http://schemas.microsoft.com/office/drawing/2014/main" id="{E418A83A-0FAB-954A-972A-2BB268C736D1}"/>
              </a:ext>
            </a:extLst>
          </p:cNvPr>
          <p:cNvPicPr>
            <a:picLocks noChangeAspect="1"/>
          </p:cNvPicPr>
          <p:nvPr userDrawn="1"/>
        </p:nvPicPr>
        <p:blipFill>
          <a:blip r:embed="rId2"/>
          <a:stretch>
            <a:fillRect/>
          </a:stretch>
        </p:blipFill>
        <p:spPr>
          <a:xfrm>
            <a:off x="4650470" y="5914835"/>
            <a:ext cx="3029550" cy="538245"/>
          </a:xfrm>
          <a:prstGeom prst="rect">
            <a:avLst/>
          </a:prstGeom>
        </p:spPr>
      </p:pic>
      <p:sp>
        <p:nvSpPr>
          <p:cNvPr id="14" name="Picture Placeholder 5">
            <a:extLst>
              <a:ext uri="{FF2B5EF4-FFF2-40B4-BE49-F238E27FC236}">
                <a16:creationId xmlns:a16="http://schemas.microsoft.com/office/drawing/2014/main" id="{98FA94C2-B20D-2441-B2A3-9B3BC51E2616}"/>
              </a:ext>
            </a:extLst>
          </p:cNvPr>
          <p:cNvSpPr>
            <a:spLocks noGrp="1"/>
          </p:cNvSpPr>
          <p:nvPr>
            <p:ph type="pic" sz="quarter" idx="23"/>
          </p:nvPr>
        </p:nvSpPr>
        <p:spPr>
          <a:xfrm>
            <a:off x="0" y="-1"/>
            <a:ext cx="3805517" cy="6858001"/>
          </a:xfrm>
          <a:solidFill>
            <a:schemeClr val="bg1"/>
          </a:solidFill>
        </p:spPr>
        <p:txBody>
          <a:bodyPr/>
          <a:lstStyle>
            <a:lvl1pPr>
              <a:buNone/>
              <a:defRPr/>
            </a:lvl1pPr>
          </a:lstStyle>
          <a:p>
            <a:r>
              <a:rPr lang="en-US"/>
              <a:t>Click icon to add picture</a:t>
            </a:r>
            <a:endParaRPr lang="en-US" dirty="0"/>
          </a:p>
        </p:txBody>
      </p:sp>
    </p:spTree>
    <p:extLst>
      <p:ext uri="{BB962C8B-B14F-4D97-AF65-F5344CB8AC3E}">
        <p14:creationId xmlns:p14="http://schemas.microsoft.com/office/powerpoint/2010/main" val="1804689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4B3881-72CE-7743-AEE1-F824F39C4658}"/>
              </a:ext>
            </a:extLst>
          </p:cNvPr>
          <p:cNvSpPr/>
          <p:nvPr userDrawn="1"/>
        </p:nvSpPr>
        <p:spPr>
          <a:xfrm>
            <a:off x="-2" y="0"/>
            <a:ext cx="12192002" cy="5934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
        <p:nvSpPr>
          <p:cNvPr id="2" name="Title 1">
            <a:extLst>
              <a:ext uri="{FF2B5EF4-FFF2-40B4-BE49-F238E27FC236}">
                <a16:creationId xmlns:a16="http://schemas.microsoft.com/office/drawing/2014/main" id="{87D8BAB2-D1D0-644B-9D5D-1790F55F9DED}"/>
              </a:ext>
            </a:extLst>
          </p:cNvPr>
          <p:cNvSpPr>
            <a:spLocks noGrp="1"/>
          </p:cNvSpPr>
          <p:nvPr>
            <p:ph type="title" hasCustomPrompt="1"/>
          </p:nvPr>
        </p:nvSpPr>
        <p:spPr>
          <a:xfrm>
            <a:off x="899410" y="365125"/>
            <a:ext cx="10454390" cy="4289377"/>
          </a:xfrm>
        </p:spPr>
        <p:txBody>
          <a:bodyPr/>
          <a:lstStyle>
            <a:lvl1pPr algn="ctr">
              <a:defRPr b="1" i="0">
                <a:solidFill>
                  <a:schemeClr val="bg1"/>
                </a:solidFill>
                <a:latin typeface="Segoe UI" panose="020B0502040204020203" pitchFamily="34" charset="0"/>
                <a:cs typeface="Segoe UI" panose="020B0502040204020203" pitchFamily="34" charset="0"/>
              </a:defRPr>
            </a:lvl1pPr>
          </a:lstStyle>
          <a:p>
            <a:r>
              <a:rPr lang="en-US" dirty="0"/>
              <a:t>"Pull Quote"</a:t>
            </a:r>
          </a:p>
        </p:txBody>
      </p:sp>
      <p:sp>
        <p:nvSpPr>
          <p:cNvPr id="3" name="Slide Number Placeholder 2">
            <a:extLst>
              <a:ext uri="{FF2B5EF4-FFF2-40B4-BE49-F238E27FC236}">
                <a16:creationId xmlns:a16="http://schemas.microsoft.com/office/drawing/2014/main" id="{6D38F7DB-434C-3642-A6D8-58A2C192270F}"/>
              </a:ext>
            </a:extLst>
          </p:cNvPr>
          <p:cNvSpPr>
            <a:spLocks noGrp="1"/>
          </p:cNvSpPr>
          <p:nvPr>
            <p:ph type="sldNum" sz="quarter" idx="10"/>
          </p:nvPr>
        </p:nvSpPr>
        <p:spPr/>
        <p:txBody>
          <a:body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97794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C562-A589-4F4D-A0B8-E3529B74BC27}"/>
              </a:ext>
            </a:extLst>
          </p:cNvPr>
          <p:cNvSpPr>
            <a:spLocks noGrp="1"/>
          </p:cNvSpPr>
          <p:nvPr>
            <p:ph type="title"/>
          </p:nvPr>
        </p:nvSpPr>
        <p:spPr>
          <a:xfrm>
            <a:off x="838200" y="606863"/>
            <a:ext cx="5181600"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B2F6EC-C649-D94A-B1EC-47F877B2CAEF}"/>
              </a:ext>
            </a:extLst>
          </p:cNvPr>
          <p:cNvSpPr>
            <a:spLocks noGrp="1"/>
          </p:cNvSpPr>
          <p:nvPr>
            <p:ph sz="half" idx="1"/>
          </p:nvPr>
        </p:nvSpPr>
        <p:spPr>
          <a:xfrm>
            <a:off x="838200" y="2067363"/>
            <a:ext cx="5181600" cy="3124747"/>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6B008D16-113C-B04D-A3EA-67005DF4B21E}"/>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9" name="Chart Placeholder 4">
            <a:extLst>
              <a:ext uri="{FF2B5EF4-FFF2-40B4-BE49-F238E27FC236}">
                <a16:creationId xmlns:a16="http://schemas.microsoft.com/office/drawing/2014/main" id="{CBB754D6-46F9-8243-B2F6-7BC211FFCC5D}"/>
              </a:ext>
            </a:extLst>
          </p:cNvPr>
          <p:cNvSpPr>
            <a:spLocks noGrp="1"/>
          </p:cNvSpPr>
          <p:nvPr>
            <p:ph type="chart" sz="quarter" idx="13"/>
          </p:nvPr>
        </p:nvSpPr>
        <p:spPr>
          <a:xfrm>
            <a:off x="6368764" y="606862"/>
            <a:ext cx="5289836" cy="4585247"/>
          </a:xfrm>
        </p:spPr>
        <p:txBody>
          <a:bodyPr/>
          <a:lstStyle/>
          <a:p>
            <a:r>
              <a:rPr lang="en-US"/>
              <a:t>Click icon to add chart</a:t>
            </a:r>
          </a:p>
        </p:txBody>
      </p:sp>
      <p:sp>
        <p:nvSpPr>
          <p:cNvPr id="6" name="Rectangle 5">
            <a:extLst>
              <a:ext uri="{FF2B5EF4-FFF2-40B4-BE49-F238E27FC236}">
                <a16:creationId xmlns:a16="http://schemas.microsoft.com/office/drawing/2014/main" id="{90ADF64D-3C74-F949-82A4-F1B1454A36D4}"/>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2560689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Mi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FC4C-5A96-3643-A928-41D6A9B7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11B670-6802-3146-8D6C-04FB0048C6D7}"/>
              </a:ext>
            </a:extLst>
          </p:cNvPr>
          <p:cNvSpPr>
            <a:spLocks noGrp="1"/>
          </p:cNvSpPr>
          <p:nvPr>
            <p:ph idx="1"/>
          </p:nvPr>
        </p:nvSpPr>
        <p:spPr>
          <a:xfrm>
            <a:off x="5183188" y="987425"/>
            <a:ext cx="6172200" cy="4221657"/>
          </a:xfrm>
        </p:spPr>
        <p:txBody>
          <a:bodyPr/>
          <a:lstStyle>
            <a:lvl1pPr>
              <a:defRPr sz="3200">
                <a:solidFill>
                  <a:srgbClr val="5E5E5E"/>
                </a:solidFill>
              </a:defRPr>
            </a:lvl1pPr>
            <a:lvl2pPr>
              <a:defRPr sz="2800">
                <a:solidFill>
                  <a:srgbClr val="5E5E5E"/>
                </a:solidFill>
              </a:defRPr>
            </a:lvl2pPr>
            <a:lvl3pPr>
              <a:defRPr sz="2400">
                <a:solidFill>
                  <a:srgbClr val="5E5E5E"/>
                </a:solidFill>
              </a:defRPr>
            </a:lvl3pPr>
            <a:lvl4pPr>
              <a:defRPr sz="2000">
                <a:solidFill>
                  <a:srgbClr val="5E5E5E"/>
                </a:solidFill>
              </a:defRPr>
            </a:lvl4pPr>
            <a:lvl5pPr>
              <a:defRPr sz="2000">
                <a:solidFill>
                  <a:srgbClr val="5E5E5E"/>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DD1CF5F-A2EE-2647-BB42-CAA6AC4EBC06}"/>
              </a:ext>
            </a:extLst>
          </p:cNvPr>
          <p:cNvSpPr>
            <a:spLocks noGrp="1"/>
          </p:cNvSpPr>
          <p:nvPr>
            <p:ph type="body" sz="half" idx="2"/>
          </p:nvPr>
        </p:nvSpPr>
        <p:spPr>
          <a:xfrm>
            <a:off x="839788" y="2057400"/>
            <a:ext cx="3932237" cy="3151682"/>
          </a:xfrm>
        </p:spPr>
        <p:txBody>
          <a:bodyPr/>
          <a:lstStyle>
            <a:lvl1pPr marL="0" indent="0">
              <a:buNone/>
              <a:defRPr sz="1600">
                <a:solidFill>
                  <a:srgbClr val="5E5E5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79A64B89-E315-F947-8E79-D288DE8F9FB8}"/>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6" name="Rectangle 5">
            <a:extLst>
              <a:ext uri="{FF2B5EF4-FFF2-40B4-BE49-F238E27FC236}">
                <a16:creationId xmlns:a16="http://schemas.microsoft.com/office/drawing/2014/main" id="{93E3E793-5041-E24C-8BDA-E0A3D96F9ADB}"/>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1340596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8899-E980-0141-9A00-CC0EFD8058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28E22F-582B-AC4C-898C-15482B5BEC34}"/>
              </a:ext>
            </a:extLst>
          </p:cNvPr>
          <p:cNvSpPr>
            <a:spLocks noGrp="1"/>
          </p:cNvSpPr>
          <p:nvPr>
            <p:ph idx="1"/>
          </p:nvPr>
        </p:nvSpPr>
        <p:spPr>
          <a:xfrm>
            <a:off x="899410" y="1825625"/>
            <a:ext cx="10454390" cy="3355975"/>
          </a:xfrm>
        </p:spPr>
        <p:txBody>
          <a:bodyPr/>
          <a:lstStyle>
            <a:lvl1pPr>
              <a:defRPr baseline="0">
                <a:solidFill>
                  <a:srgbClr val="5E5E5E"/>
                </a:solidFill>
              </a:defRPr>
            </a:lvl1pPr>
            <a:lvl2pPr>
              <a:defRPr baseline="0">
                <a:solidFill>
                  <a:srgbClr val="5E5E5E"/>
                </a:solidFill>
              </a:defRPr>
            </a:lvl2pPr>
            <a:lvl3pPr>
              <a:defRPr baseline="0">
                <a:solidFill>
                  <a:srgbClr val="5E5E5E"/>
                </a:solidFill>
              </a:defRPr>
            </a:lvl3pPr>
            <a:lvl4pPr>
              <a:defRPr baseline="0">
                <a:solidFill>
                  <a:srgbClr val="5E5E5E"/>
                </a:solidFill>
              </a:defRPr>
            </a:lvl4pPr>
            <a:lvl5pPr>
              <a:defRPr baseline="0">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A1D5FF8-B853-FB4C-A8B6-42FF9CCE236B}"/>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5" name="Rectangle 4">
            <a:extLst>
              <a:ext uri="{FF2B5EF4-FFF2-40B4-BE49-F238E27FC236}">
                <a16:creationId xmlns:a16="http://schemas.microsoft.com/office/drawing/2014/main" id="{EFAB2BDC-FB03-3D45-94A2-454EAEAF0B2B}"/>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3406625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f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34E8-FA5B-ED4C-9FFF-89709607A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DD8ABE-5F22-0B42-899F-0D1C1173336E}"/>
              </a:ext>
            </a:extLst>
          </p:cNvPr>
          <p:cNvSpPr>
            <a:spLocks noGrp="1"/>
          </p:cNvSpPr>
          <p:nvPr>
            <p:ph type="body" idx="1"/>
          </p:nvPr>
        </p:nvSpPr>
        <p:spPr>
          <a:xfrm>
            <a:off x="839788" y="1681163"/>
            <a:ext cx="5157787" cy="823912"/>
          </a:xfrm>
        </p:spPr>
        <p:txBody>
          <a:bodyPr anchor="b"/>
          <a:lstStyle>
            <a:lvl1pPr marL="0" indent="0">
              <a:buNone/>
              <a:defRPr sz="2400" b="1">
                <a:solidFill>
                  <a:srgbClr val="5E5E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7B2B5-87A1-6F40-9A6E-B17A466C46F2}"/>
              </a:ext>
            </a:extLst>
          </p:cNvPr>
          <p:cNvSpPr>
            <a:spLocks noGrp="1"/>
          </p:cNvSpPr>
          <p:nvPr>
            <p:ph sz="half" idx="2"/>
          </p:nvPr>
        </p:nvSpPr>
        <p:spPr>
          <a:xfrm>
            <a:off x="839788" y="2505075"/>
            <a:ext cx="5157787" cy="2563882"/>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4C02348-256C-FC4E-9380-CE7DE9E28724}"/>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5E5E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0FF070-0428-8142-8845-F441884E4B30}"/>
              </a:ext>
            </a:extLst>
          </p:cNvPr>
          <p:cNvSpPr>
            <a:spLocks noGrp="1"/>
          </p:cNvSpPr>
          <p:nvPr>
            <p:ph sz="quarter" idx="4"/>
          </p:nvPr>
        </p:nvSpPr>
        <p:spPr>
          <a:xfrm>
            <a:off x="6172200" y="2505075"/>
            <a:ext cx="5183188" cy="2563882"/>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a:extLst>
              <a:ext uri="{FF2B5EF4-FFF2-40B4-BE49-F238E27FC236}">
                <a16:creationId xmlns:a16="http://schemas.microsoft.com/office/drawing/2014/main" id="{3FB75E53-EC61-2F40-A236-2E3998078FCA}"/>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8" name="Rectangle 7">
            <a:extLst>
              <a:ext uri="{FF2B5EF4-FFF2-40B4-BE49-F238E27FC236}">
                <a16:creationId xmlns:a16="http://schemas.microsoft.com/office/drawing/2014/main" id="{5DF553B7-76A9-4445-93A1-5A7285D9520B}"/>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199986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of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34E8-FA5B-ED4C-9FFF-89709607AE41}"/>
              </a:ext>
            </a:extLst>
          </p:cNvPr>
          <p:cNvSpPr>
            <a:spLocks noGrp="1"/>
          </p:cNvSpPr>
          <p:nvPr>
            <p:ph type="title"/>
          </p:nvPr>
        </p:nvSpPr>
        <p:spPr>
          <a:xfrm>
            <a:off x="839788" y="365126"/>
            <a:ext cx="10515600" cy="11953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DD8ABE-5F22-0B42-899F-0D1C1173336E}"/>
              </a:ext>
            </a:extLst>
          </p:cNvPr>
          <p:cNvSpPr>
            <a:spLocks noGrp="1"/>
          </p:cNvSpPr>
          <p:nvPr>
            <p:ph type="body" idx="1"/>
          </p:nvPr>
        </p:nvSpPr>
        <p:spPr>
          <a:xfrm>
            <a:off x="839788" y="1681163"/>
            <a:ext cx="3384342" cy="823912"/>
          </a:xfrm>
        </p:spPr>
        <p:txBody>
          <a:bodyPr anchor="b"/>
          <a:lstStyle>
            <a:lvl1pPr marL="0" indent="0">
              <a:buNone/>
              <a:defRPr sz="2400" b="1">
                <a:solidFill>
                  <a:srgbClr val="5E5E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7B2B5-87A1-6F40-9A6E-B17A466C46F2}"/>
              </a:ext>
            </a:extLst>
          </p:cNvPr>
          <p:cNvSpPr>
            <a:spLocks noGrp="1"/>
          </p:cNvSpPr>
          <p:nvPr>
            <p:ph sz="half" idx="2"/>
          </p:nvPr>
        </p:nvSpPr>
        <p:spPr>
          <a:xfrm>
            <a:off x="839788" y="2505075"/>
            <a:ext cx="3384342" cy="222595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dirty="0"/>
              <a:t>Click to edit Master text styles</a:t>
            </a:r>
          </a:p>
          <a:p>
            <a:pPr lvl="1"/>
            <a:r>
              <a:rPr lang="en-US" dirty="0"/>
              <a:t>Second level</a:t>
            </a:r>
          </a:p>
          <a:p>
            <a:pPr lvl="2"/>
            <a:r>
              <a:rPr lang="en-US" dirty="0"/>
              <a:t>Third level</a:t>
            </a:r>
          </a:p>
        </p:txBody>
      </p:sp>
      <p:sp>
        <p:nvSpPr>
          <p:cNvPr id="10" name="Slide Number Placeholder 5">
            <a:extLst>
              <a:ext uri="{FF2B5EF4-FFF2-40B4-BE49-F238E27FC236}">
                <a16:creationId xmlns:a16="http://schemas.microsoft.com/office/drawing/2014/main" id="{3FB75E53-EC61-2F40-A236-2E3998078FCA}"/>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19" name="Text Placeholder 2">
            <a:extLst>
              <a:ext uri="{FF2B5EF4-FFF2-40B4-BE49-F238E27FC236}">
                <a16:creationId xmlns:a16="http://schemas.microsoft.com/office/drawing/2014/main" id="{6E2F79DB-F932-DD45-A98B-CCF1BAD004CE}"/>
              </a:ext>
            </a:extLst>
          </p:cNvPr>
          <p:cNvSpPr>
            <a:spLocks noGrp="1"/>
          </p:cNvSpPr>
          <p:nvPr>
            <p:ph type="body" idx="13"/>
          </p:nvPr>
        </p:nvSpPr>
        <p:spPr>
          <a:xfrm>
            <a:off x="7976084" y="1681163"/>
            <a:ext cx="3384342" cy="823912"/>
          </a:xfrm>
        </p:spPr>
        <p:txBody>
          <a:bodyPr anchor="b"/>
          <a:lstStyle>
            <a:lvl1pPr marL="0" indent="0">
              <a:buNone/>
              <a:defRPr sz="2400" b="1">
                <a:solidFill>
                  <a:srgbClr val="5E5E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650805D0-63C8-8346-8548-40839BEEBB4A}"/>
              </a:ext>
            </a:extLst>
          </p:cNvPr>
          <p:cNvSpPr>
            <a:spLocks noGrp="1"/>
          </p:cNvSpPr>
          <p:nvPr>
            <p:ph sz="half" idx="14"/>
          </p:nvPr>
        </p:nvSpPr>
        <p:spPr>
          <a:xfrm>
            <a:off x="7976084" y="2505075"/>
            <a:ext cx="3384342" cy="222595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dirty="0"/>
              <a:t>Click to edit Master text styles</a:t>
            </a:r>
          </a:p>
          <a:p>
            <a:pPr lvl="1"/>
            <a:r>
              <a:rPr lang="en-US" dirty="0"/>
              <a:t>Second level</a:t>
            </a:r>
          </a:p>
          <a:p>
            <a:pPr lvl="2"/>
            <a:r>
              <a:rPr lang="en-US" dirty="0"/>
              <a:t>Third level</a:t>
            </a:r>
          </a:p>
        </p:txBody>
      </p:sp>
      <p:sp>
        <p:nvSpPr>
          <p:cNvPr id="21" name="Text Placeholder 2">
            <a:extLst>
              <a:ext uri="{FF2B5EF4-FFF2-40B4-BE49-F238E27FC236}">
                <a16:creationId xmlns:a16="http://schemas.microsoft.com/office/drawing/2014/main" id="{718E637B-C290-5B4F-9472-07FC02524050}"/>
              </a:ext>
            </a:extLst>
          </p:cNvPr>
          <p:cNvSpPr>
            <a:spLocks noGrp="1"/>
          </p:cNvSpPr>
          <p:nvPr>
            <p:ph type="body" idx="15"/>
          </p:nvPr>
        </p:nvSpPr>
        <p:spPr>
          <a:xfrm>
            <a:off x="4407936" y="1681163"/>
            <a:ext cx="3384342" cy="823912"/>
          </a:xfrm>
        </p:spPr>
        <p:txBody>
          <a:bodyPr anchor="b"/>
          <a:lstStyle>
            <a:lvl1pPr marL="0" indent="0">
              <a:buNone/>
              <a:defRPr sz="2400" b="1">
                <a:solidFill>
                  <a:srgbClr val="5E5E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3C1E03FE-30CD-B141-B8C4-87E25F14DFEE}"/>
              </a:ext>
            </a:extLst>
          </p:cNvPr>
          <p:cNvSpPr>
            <a:spLocks noGrp="1"/>
          </p:cNvSpPr>
          <p:nvPr>
            <p:ph sz="half" idx="16"/>
          </p:nvPr>
        </p:nvSpPr>
        <p:spPr>
          <a:xfrm>
            <a:off x="4407936" y="2505075"/>
            <a:ext cx="3384342" cy="222595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96006D28-16FD-E14D-9775-361A04734E22}"/>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1396120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6953-9A03-FB46-8718-39C2B3E53361}"/>
              </a:ext>
            </a:extLst>
          </p:cNvPr>
          <p:cNvSpPr>
            <a:spLocks noGrp="1"/>
          </p:cNvSpPr>
          <p:nvPr>
            <p:ph type="title"/>
          </p:nvPr>
        </p:nvSpPr>
        <p:spPr>
          <a:xfrm>
            <a:off x="899410" y="365125"/>
            <a:ext cx="10370217" cy="132556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0A63BD8-663E-F146-8BC9-07AABAB52ADE}"/>
              </a:ext>
            </a:extLst>
          </p:cNvPr>
          <p:cNvSpPr>
            <a:spLocks noGrp="1"/>
          </p:cNvSpPr>
          <p:nvPr>
            <p:ph type="sldNum" sz="quarter" idx="10"/>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a:t>
            </a:fld>
            <a:endParaRPr lang="en-US" dirty="0">
              <a:solidFill>
                <a:srgbClr val="000000"/>
              </a:solidFill>
              <a:latin typeface="Segoe UI" panose="020B0502040204020203" pitchFamily="34" charset="0"/>
            </a:endParaRPr>
          </a:p>
        </p:txBody>
      </p:sp>
      <p:sp>
        <p:nvSpPr>
          <p:cNvPr id="11" name="SmartArt Placeholder 10">
            <a:extLst>
              <a:ext uri="{FF2B5EF4-FFF2-40B4-BE49-F238E27FC236}">
                <a16:creationId xmlns:a16="http://schemas.microsoft.com/office/drawing/2014/main" id="{2E99E0BB-24A2-2345-B893-0793E7871038}"/>
              </a:ext>
            </a:extLst>
          </p:cNvPr>
          <p:cNvSpPr>
            <a:spLocks noGrp="1"/>
          </p:cNvSpPr>
          <p:nvPr>
            <p:ph type="dgm" sz="quarter" idx="11"/>
          </p:nvPr>
        </p:nvSpPr>
        <p:spPr>
          <a:xfrm>
            <a:off x="900113" y="1816359"/>
            <a:ext cx="10369550" cy="3377682"/>
          </a:xfrm>
        </p:spPr>
        <p:txBody>
          <a:bodyPr/>
          <a:lstStyle/>
          <a:p>
            <a:r>
              <a:rPr lang="en-US"/>
              <a:t>Click icon to add SmartArt graphic</a:t>
            </a:r>
          </a:p>
        </p:txBody>
      </p:sp>
      <p:sp>
        <p:nvSpPr>
          <p:cNvPr id="5" name="Rectangle 4">
            <a:extLst>
              <a:ext uri="{FF2B5EF4-FFF2-40B4-BE49-F238E27FC236}">
                <a16:creationId xmlns:a16="http://schemas.microsoft.com/office/drawing/2014/main" id="{33C56FE9-BADB-7B46-8169-C3DF9BD4F086}"/>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1040092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1687-5637-0E4B-B2CD-0A5D17136AF9}"/>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D8D88CB4-6337-A445-87F7-D61356FCF693}"/>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Tree>
    <p:extLst>
      <p:ext uri="{BB962C8B-B14F-4D97-AF65-F5344CB8AC3E}">
        <p14:creationId xmlns:p14="http://schemas.microsoft.com/office/powerpoint/2010/main" val="181873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006DB6"/>
        </a:solidFill>
        <a:effectLst/>
      </p:bgPr>
    </p:bg>
    <p:spTree>
      <p:nvGrpSpPr>
        <p:cNvPr id="1" name=""/>
        <p:cNvGrpSpPr/>
        <p:nvPr/>
      </p:nvGrpSpPr>
      <p:grpSpPr>
        <a:xfrm>
          <a:off x="0" y="0"/>
          <a:ext cx="0" cy="0"/>
          <a:chOff x="0" y="0"/>
          <a:chExt cx="0" cy="0"/>
        </a:xfrm>
      </p:grpSpPr>
      <p:sp>
        <p:nvSpPr>
          <p:cNvPr id="12" name="Text Placeholder 41">
            <a:extLst>
              <a:ext uri="{FF2B5EF4-FFF2-40B4-BE49-F238E27FC236}">
                <a16:creationId xmlns:a16="http://schemas.microsoft.com/office/drawing/2014/main" id="{AF93AB4D-1510-BF4D-A9ED-1863B8ED8E4E}"/>
              </a:ext>
            </a:extLst>
          </p:cNvPr>
          <p:cNvSpPr>
            <a:spLocks noGrp="1"/>
          </p:cNvSpPr>
          <p:nvPr>
            <p:ph type="body" sz="quarter" idx="21" hasCustomPrompt="1"/>
          </p:nvPr>
        </p:nvSpPr>
        <p:spPr>
          <a:xfrm>
            <a:off x="1238160" y="3198447"/>
            <a:ext cx="3737691" cy="262342"/>
          </a:xfrm>
        </p:spPr>
        <p:txBody>
          <a:bodyPr>
            <a:noAutofit/>
          </a:bodyPr>
          <a:lstStyle>
            <a:lvl1pPr marL="0" indent="0">
              <a:spcBef>
                <a:spcPts val="0"/>
              </a:spcBef>
              <a:buFont typeface="Arial" charset="0"/>
              <a:buNone/>
              <a:defRPr sz="1400" b="1" cap="none" baseline="0">
                <a:solidFill>
                  <a:schemeClr val="bg1"/>
                </a:solidFill>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CONTACT NAME</a:t>
            </a:r>
          </a:p>
        </p:txBody>
      </p:sp>
      <p:sp>
        <p:nvSpPr>
          <p:cNvPr id="13" name="Text Placeholder 41">
            <a:extLst>
              <a:ext uri="{FF2B5EF4-FFF2-40B4-BE49-F238E27FC236}">
                <a16:creationId xmlns:a16="http://schemas.microsoft.com/office/drawing/2014/main" id="{0B50E0FB-A575-864A-8D86-FB7F6F865920}"/>
              </a:ext>
            </a:extLst>
          </p:cNvPr>
          <p:cNvSpPr>
            <a:spLocks noGrp="1"/>
          </p:cNvSpPr>
          <p:nvPr>
            <p:ph type="body" sz="quarter" idx="22" hasCustomPrompt="1"/>
          </p:nvPr>
        </p:nvSpPr>
        <p:spPr>
          <a:xfrm>
            <a:off x="1238160" y="3460788"/>
            <a:ext cx="3737691" cy="580585"/>
          </a:xfrm>
        </p:spPr>
        <p:txBody>
          <a:bodyPr>
            <a:noAutofit/>
          </a:bodyPr>
          <a:lstStyle>
            <a:lvl1pPr marL="0" indent="0">
              <a:spcBef>
                <a:spcPts val="0"/>
              </a:spcBef>
              <a:buFont typeface="Arial" charset="0"/>
              <a:buNone/>
              <a:defRPr sz="1200" baseline="0">
                <a:solidFill>
                  <a:schemeClr val="bg1"/>
                </a:solidFill>
                <a:latin typeface="Segoe UI Symbol" panose="020B0502040204020203" pitchFamily="34" charset="0"/>
              </a:defRPr>
            </a:lvl1pPr>
            <a:lvl2pPr marL="9525"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a:p>
            <a:pPr lvl="0"/>
            <a:r>
              <a:rPr lang="en-US" dirty="0" err="1"/>
              <a:t>email@portlandoregon.gov</a:t>
            </a:r>
            <a:endParaRPr lang="en-US" dirty="0"/>
          </a:p>
        </p:txBody>
      </p:sp>
      <p:sp>
        <p:nvSpPr>
          <p:cNvPr id="8" name="TextBox 7">
            <a:extLst>
              <a:ext uri="{FF2B5EF4-FFF2-40B4-BE49-F238E27FC236}">
                <a16:creationId xmlns:a16="http://schemas.microsoft.com/office/drawing/2014/main" id="{EA8DB234-CBDA-CB44-939E-BE132CAB3F87}"/>
              </a:ext>
            </a:extLst>
          </p:cNvPr>
          <p:cNvSpPr txBox="1"/>
          <p:nvPr userDrawn="1"/>
        </p:nvSpPr>
        <p:spPr>
          <a:xfrm>
            <a:off x="1238160" y="4280117"/>
            <a:ext cx="3737691" cy="338554"/>
          </a:xfrm>
          <a:prstGeom prst="rect">
            <a:avLst/>
          </a:prstGeom>
          <a:noFill/>
        </p:spPr>
        <p:txBody>
          <a:bodyPr wrap="square" rtlCol="0">
            <a:spAutoFit/>
          </a:bodyPr>
          <a:lstStyle/>
          <a:p>
            <a:r>
              <a:rPr lang="en-US" sz="1400" b="1" i="0" kern="1200" cap="none" baseline="0" dirty="0">
                <a:solidFill>
                  <a:schemeClr val="bg1"/>
                </a:solidFill>
                <a:latin typeface="Segoe UI" panose="020B0502040204020203" pitchFamily="34" charset="0"/>
                <a:ea typeface="+mn-ea"/>
                <a:cs typeface="+mn-cs"/>
              </a:rPr>
              <a:t>VISIT US ONLINE </a:t>
            </a:r>
            <a:r>
              <a:rPr lang="en-US" sz="1600" baseline="0" dirty="0">
                <a:solidFill>
                  <a:schemeClr val="bg1"/>
                </a:solidFill>
                <a:latin typeface="Segoe UI Symbol" panose="020B0502040204020203" pitchFamily="34" charset="0"/>
                <a:hlinkClick r:id="rId2">
                  <a:extLst>
                    <a:ext uri="{A12FA001-AC4F-418D-AE19-62706E023703}">
                      <ahyp:hlinkClr xmlns:ahyp="http://schemas.microsoft.com/office/drawing/2018/hyperlinkcolor" val="tx"/>
                    </a:ext>
                  </a:extLst>
                </a:hlinkClick>
              </a:rPr>
              <a:t>portland.gov/bps</a:t>
            </a:r>
            <a:endParaRPr lang="en-US" sz="1600" baseline="0" dirty="0">
              <a:solidFill>
                <a:schemeClr val="bg1"/>
              </a:solidFill>
              <a:latin typeface="Segoe UI Symbol" panose="020B0502040204020203" pitchFamily="34" charset="0"/>
            </a:endParaRPr>
          </a:p>
        </p:txBody>
      </p:sp>
      <p:pic>
        <p:nvPicPr>
          <p:cNvPr id="5" name="Picture 4" descr="Bureau of Planning and Sustainability logo">
            <a:extLst>
              <a:ext uri="{FF2B5EF4-FFF2-40B4-BE49-F238E27FC236}">
                <a16:creationId xmlns:a16="http://schemas.microsoft.com/office/drawing/2014/main" id="{75296A59-1DFF-6C40-BA37-E1262203D308}"/>
              </a:ext>
            </a:extLst>
          </p:cNvPr>
          <p:cNvPicPr>
            <a:picLocks noChangeAspect="1"/>
          </p:cNvPicPr>
          <p:nvPr userDrawn="1"/>
        </p:nvPicPr>
        <p:blipFill>
          <a:blip r:embed="rId3"/>
          <a:stretch>
            <a:fillRect/>
          </a:stretch>
        </p:blipFill>
        <p:spPr>
          <a:xfrm>
            <a:off x="1198403" y="725840"/>
            <a:ext cx="3739089" cy="1971520"/>
          </a:xfrm>
          <a:prstGeom prst="rect">
            <a:avLst/>
          </a:prstGeom>
        </p:spPr>
      </p:pic>
      <p:sp>
        <p:nvSpPr>
          <p:cNvPr id="7" name="Picture Placeholder 5">
            <a:extLst>
              <a:ext uri="{FF2B5EF4-FFF2-40B4-BE49-F238E27FC236}">
                <a16:creationId xmlns:a16="http://schemas.microsoft.com/office/drawing/2014/main" id="{800BC1E2-B3A1-5846-A6DD-1A9990DA6890}"/>
              </a:ext>
            </a:extLst>
          </p:cNvPr>
          <p:cNvSpPr>
            <a:spLocks noGrp="1"/>
          </p:cNvSpPr>
          <p:nvPr>
            <p:ph type="pic" sz="quarter" idx="23"/>
          </p:nvPr>
        </p:nvSpPr>
        <p:spPr>
          <a:xfrm>
            <a:off x="8466935" y="-1"/>
            <a:ext cx="3805517" cy="6858001"/>
          </a:xfrm>
          <a:solidFill>
            <a:schemeClr val="bg1"/>
          </a:solidFill>
        </p:spPr>
        <p:txBody>
          <a:bodyPr/>
          <a:lstStyle>
            <a:lvl1pPr>
              <a:buNone/>
              <a:defRPr/>
            </a:lvl1pPr>
          </a:lstStyle>
          <a:p>
            <a:r>
              <a:rPr lang="en-US" dirty="0"/>
              <a:t>Click icon to add picture</a:t>
            </a:r>
          </a:p>
        </p:txBody>
      </p:sp>
      <p:sp>
        <p:nvSpPr>
          <p:cNvPr id="2" name="TextBox 1">
            <a:extLst>
              <a:ext uri="{FF2B5EF4-FFF2-40B4-BE49-F238E27FC236}">
                <a16:creationId xmlns:a16="http://schemas.microsoft.com/office/drawing/2014/main" id="{818ABF5A-EB37-7A46-A593-3A116B6B0380}"/>
              </a:ext>
            </a:extLst>
          </p:cNvPr>
          <p:cNvSpPr txBox="1"/>
          <p:nvPr userDrawn="1"/>
        </p:nvSpPr>
        <p:spPr>
          <a:xfrm>
            <a:off x="1238159" y="5029201"/>
            <a:ext cx="6186371" cy="1446550"/>
          </a:xfrm>
          <a:prstGeom prst="rect">
            <a:avLst/>
          </a:prstGeom>
          <a:noFill/>
        </p:spPr>
        <p:txBody>
          <a:bodyPr wrap="square" rtlCol="0">
            <a:spAutoFit/>
          </a:bodyPr>
          <a:lstStyle/>
          <a:p>
            <a:r>
              <a:rPr lang="en-US" sz="1100" kern="1200" dirty="0">
                <a:solidFill>
                  <a:schemeClr val="bg1"/>
                </a:solidFill>
                <a:effectLst/>
                <a:latin typeface="+mn-lt"/>
                <a:ea typeface="+mn-ea"/>
                <a:cs typeface="+mn-cs"/>
              </a:rPr>
              <a:t>The City of Portland is committed to providing meaningful access. To request translation, interpretation, modifications, accommodations, or other auxiliary aids or services, contact 503-823-7700, Relay: 711. </a:t>
            </a:r>
          </a:p>
          <a:p>
            <a:endParaRPr lang="en-US" sz="1100" kern="1200" dirty="0">
              <a:solidFill>
                <a:schemeClr val="bg1"/>
              </a:solidFill>
              <a:effectLst/>
              <a:latin typeface="+mn-lt"/>
              <a:ea typeface="+mn-ea"/>
              <a:cs typeface="+mn-cs"/>
            </a:endParaRPr>
          </a:p>
          <a:p>
            <a:r>
              <a:rPr lang="en-US" sz="1100" kern="1200" dirty="0" err="1">
                <a:solidFill>
                  <a:schemeClr val="bg1"/>
                </a:solidFill>
                <a:effectLst/>
                <a:latin typeface="+mn-lt"/>
                <a:ea typeface="+mn-ea"/>
                <a:cs typeface="+mn-cs"/>
              </a:rPr>
              <a:t>Traducción</a:t>
            </a:r>
            <a:r>
              <a:rPr lang="en-US" sz="1100" kern="1200" dirty="0">
                <a:solidFill>
                  <a:schemeClr val="bg1"/>
                </a:solidFill>
                <a:effectLst/>
                <a:latin typeface="+mn-lt"/>
                <a:ea typeface="+mn-ea"/>
                <a:cs typeface="+mn-cs"/>
              </a:rPr>
              <a:t> e </a:t>
            </a:r>
            <a:r>
              <a:rPr lang="en-US" sz="1100" kern="1200" dirty="0" err="1">
                <a:solidFill>
                  <a:schemeClr val="bg1"/>
                </a:solidFill>
                <a:effectLst/>
                <a:latin typeface="+mn-lt"/>
                <a:ea typeface="+mn-ea"/>
                <a:cs typeface="+mn-cs"/>
              </a:rPr>
              <a:t>Interpretación</a:t>
            </a:r>
            <a:r>
              <a:rPr lang="en-US" sz="1100" kern="1200" dirty="0">
                <a:solidFill>
                  <a:schemeClr val="bg1"/>
                </a:solidFill>
                <a:effectLst/>
                <a:latin typeface="+mn-lt"/>
                <a:ea typeface="+mn-ea"/>
                <a:cs typeface="+mn-cs"/>
              </a:rPr>
              <a:t>  |  </a:t>
            </a:r>
            <a:r>
              <a:rPr lang="vi-VN" sz="1000" kern="1200" dirty="0">
                <a:solidFill>
                  <a:schemeClr val="bg1"/>
                </a:solidFill>
                <a:effectLst/>
                <a:latin typeface="+mn-lt"/>
                <a:ea typeface="+mn-ea"/>
                <a:cs typeface="+mn-cs"/>
              </a:rPr>
              <a:t>Biên Dịch và Thông Dịch</a:t>
            </a:r>
            <a:r>
              <a:rPr lang="en-US" sz="1000" kern="1200" dirty="0">
                <a:solidFill>
                  <a:schemeClr val="bg1"/>
                </a:solidFill>
                <a:effectLst/>
                <a:latin typeface="+mn-lt"/>
                <a:ea typeface="+mn-ea"/>
                <a:cs typeface="+mn-cs"/>
              </a:rPr>
              <a:t>  </a:t>
            </a:r>
            <a:r>
              <a:rPr lang="en-US" sz="1100" kern="1200" dirty="0">
                <a:solidFill>
                  <a:schemeClr val="bg1"/>
                </a:solidFill>
                <a:effectLst/>
                <a:latin typeface="+mn-lt"/>
                <a:ea typeface="+mn-ea"/>
                <a:cs typeface="+mn-cs"/>
              </a:rPr>
              <a:t>|  </a:t>
            </a:r>
            <a:r>
              <a:rPr lang="ne-NP" sz="1100" kern="1200" dirty="0">
                <a:solidFill>
                  <a:schemeClr val="bg1"/>
                </a:solidFill>
                <a:effectLst/>
                <a:latin typeface="+mn-lt"/>
                <a:ea typeface="+mn-ea"/>
                <a:cs typeface="+mn-cs"/>
              </a:rPr>
              <a:t>अनुवादन तथा व्याख्या</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口笔译服务</a:t>
            </a:r>
            <a:r>
              <a:rPr lang="en-US" sz="1100" kern="1200" dirty="0">
                <a:solidFill>
                  <a:schemeClr val="bg1"/>
                </a:solidFill>
                <a:effectLst/>
                <a:latin typeface="+mn-lt"/>
                <a:ea typeface="+mn-ea"/>
                <a:cs typeface="+mn-cs"/>
              </a:rPr>
              <a:t>  |  </a:t>
            </a:r>
            <a:r>
              <a:rPr lang="ru-RU" sz="1100" kern="1200" dirty="0">
                <a:solidFill>
                  <a:schemeClr val="bg1"/>
                </a:solidFill>
                <a:effectLst/>
                <a:latin typeface="+mn-lt"/>
                <a:ea typeface="+mn-ea"/>
                <a:cs typeface="+mn-cs"/>
              </a:rPr>
              <a:t>Устный и письменный перевод</a:t>
            </a:r>
            <a:r>
              <a:rPr lang="en-US" sz="1100" kern="1200" dirty="0">
                <a:solidFill>
                  <a:schemeClr val="bg1"/>
                </a:solidFill>
                <a:effectLst/>
                <a:latin typeface="+mn-lt"/>
                <a:ea typeface="+mn-ea"/>
                <a:cs typeface="+mn-cs"/>
              </a:rPr>
              <a:t>  |  </a:t>
            </a:r>
            <a:r>
              <a:rPr lang="so-SO" sz="1100" kern="1200" dirty="0">
                <a:solidFill>
                  <a:schemeClr val="bg1"/>
                </a:solidFill>
                <a:effectLst/>
                <a:latin typeface="+mn-lt"/>
                <a:ea typeface="+mn-ea"/>
                <a:cs typeface="+mn-cs"/>
              </a:rPr>
              <a:t>Turjumaad iyo Fasiraad</a:t>
            </a:r>
            <a:r>
              <a:rPr lang="en-US" sz="1100" kern="1200" dirty="0">
                <a:solidFill>
                  <a:schemeClr val="bg1"/>
                </a:solidFill>
                <a:effectLst/>
                <a:latin typeface="+mn-lt"/>
                <a:ea typeface="+mn-ea"/>
                <a:cs typeface="+mn-cs"/>
              </a:rPr>
              <a:t>  |  </a:t>
            </a:r>
            <a:r>
              <a:rPr lang="uk-UA" sz="1100" kern="1200" dirty="0">
                <a:solidFill>
                  <a:schemeClr val="bg1"/>
                </a:solidFill>
                <a:effectLst/>
                <a:latin typeface="+mn-lt"/>
                <a:ea typeface="+mn-ea"/>
                <a:cs typeface="+mn-cs"/>
              </a:rPr>
              <a:t>Письмовий і усний переклад</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Traducere</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și</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interpretariat</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Chiaku</a:t>
            </a:r>
            <a:r>
              <a:rPr lang="en-US" sz="1100" kern="1200" dirty="0">
                <a:solidFill>
                  <a:schemeClr val="bg1"/>
                </a:solidFill>
                <a:effectLst/>
                <a:latin typeface="+mn-lt"/>
                <a:ea typeface="+mn-ea"/>
                <a:cs typeface="+mn-cs"/>
              </a:rPr>
              <a:t> me </a:t>
            </a:r>
            <a:r>
              <a:rPr lang="en-US" sz="1100" kern="1200" dirty="0" err="1">
                <a:solidFill>
                  <a:schemeClr val="bg1"/>
                </a:solidFill>
                <a:effectLst/>
                <a:latin typeface="+mn-lt"/>
                <a:ea typeface="+mn-ea"/>
                <a:cs typeface="+mn-cs"/>
              </a:rPr>
              <a:t>Awewen</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Kapas</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翻訳または通訳</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ການແປພາສາ</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ຫຼື</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ການອະທິບາຍ</a:t>
            </a:r>
            <a:r>
              <a:rPr lang="en-US" sz="1100" kern="1200" dirty="0">
                <a:solidFill>
                  <a:schemeClr val="bg1"/>
                </a:solidFill>
                <a:effectLst/>
                <a:latin typeface="+mn-lt"/>
                <a:ea typeface="+mn-ea"/>
                <a:cs typeface="+mn-cs"/>
              </a:rPr>
              <a:t>  |  </a:t>
            </a:r>
            <a:r>
              <a:rPr lang="en-US" sz="1100" kern="1200" dirty="0" err="1">
                <a:solidFill>
                  <a:schemeClr val="bg1"/>
                </a:solidFill>
                <a:effectLst/>
                <a:latin typeface="+mn-lt"/>
                <a:ea typeface="+mn-ea"/>
                <a:cs typeface="+mn-cs"/>
              </a:rPr>
              <a:t>الترجمة</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التحريرية</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أو</a:t>
            </a:r>
            <a:r>
              <a:rPr lang="en-US" sz="1100" kern="1200" dirty="0">
                <a:solidFill>
                  <a:schemeClr val="bg1"/>
                </a:solidFill>
                <a:effectLst/>
                <a:latin typeface="+mn-lt"/>
                <a:ea typeface="+mn-ea"/>
                <a:cs typeface="+mn-cs"/>
              </a:rPr>
              <a:t> </a:t>
            </a:r>
            <a:r>
              <a:rPr lang="en-US" sz="1100" kern="1200" dirty="0" err="1">
                <a:solidFill>
                  <a:schemeClr val="bg1"/>
                </a:solidFill>
                <a:effectLst/>
                <a:latin typeface="+mn-lt"/>
                <a:ea typeface="+mn-ea"/>
                <a:cs typeface="+mn-cs"/>
              </a:rPr>
              <a:t>الشفهية</a:t>
            </a:r>
            <a:r>
              <a:rPr lang="en-US" sz="1100" kern="1200" dirty="0">
                <a:solidFill>
                  <a:schemeClr val="bg1"/>
                </a:solidFill>
                <a:effectLst/>
                <a:latin typeface="+mn-lt"/>
                <a:ea typeface="+mn-ea"/>
                <a:cs typeface="+mn-cs"/>
              </a:rPr>
              <a:t>  |  </a:t>
            </a:r>
            <a:r>
              <a:rPr lang="en-US" sz="1100" u="sng" kern="1200" dirty="0" err="1">
                <a:solidFill>
                  <a:schemeClr val="bg1"/>
                </a:solidFill>
                <a:effectLst/>
                <a:latin typeface="+mn-lt"/>
                <a:ea typeface="+mn-ea"/>
                <a:cs typeface="+mn-cs"/>
              </a:rPr>
              <a:t>Portland.gov</a:t>
            </a:r>
            <a:r>
              <a:rPr lang="en-US" sz="1100" u="sng" kern="1200" dirty="0">
                <a:solidFill>
                  <a:schemeClr val="bg1"/>
                </a:solidFill>
                <a:effectLst/>
                <a:latin typeface="+mn-lt"/>
                <a:ea typeface="+mn-ea"/>
                <a:cs typeface="+mn-cs"/>
              </a:rPr>
              <a:t>/bps/accommodation</a:t>
            </a:r>
            <a:endParaRPr lang="en-US" sz="1100" kern="1200" dirty="0">
              <a:solidFill>
                <a:schemeClr val="bg1"/>
              </a:solidFill>
              <a:effectLst/>
              <a:latin typeface="+mn-lt"/>
              <a:ea typeface="+mn-ea"/>
              <a:cs typeface="+mn-cs"/>
            </a:endParaRPr>
          </a:p>
          <a:p>
            <a:endParaRPr lang="en-US" sz="1100" dirty="0">
              <a:solidFill>
                <a:schemeClr val="bg1"/>
              </a:solidFill>
            </a:endParaRPr>
          </a:p>
        </p:txBody>
      </p:sp>
    </p:spTree>
    <p:extLst>
      <p:ext uri="{BB962C8B-B14F-4D97-AF65-F5344CB8AC3E}">
        <p14:creationId xmlns:p14="http://schemas.microsoft.com/office/powerpoint/2010/main" val="181101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DAB1-1997-6842-A65A-48E3862A8064}"/>
              </a:ext>
            </a:extLst>
          </p:cNvPr>
          <p:cNvSpPr>
            <a:spLocks noGrp="1"/>
          </p:cNvSpPr>
          <p:nvPr>
            <p:ph type="title" hasCustomPrompt="1"/>
          </p:nvPr>
        </p:nvSpPr>
        <p:spPr>
          <a:xfrm>
            <a:off x="831850" y="412175"/>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79EE0BCF-D053-8E40-AB5A-9D0D8A288F77}"/>
              </a:ext>
            </a:extLst>
          </p:cNvPr>
          <p:cNvSpPr>
            <a:spLocks noGrp="1"/>
          </p:cNvSpPr>
          <p:nvPr>
            <p:ph type="body" idx="1"/>
          </p:nvPr>
        </p:nvSpPr>
        <p:spPr>
          <a:xfrm>
            <a:off x="831850" y="3291900"/>
            <a:ext cx="10515600" cy="1500187"/>
          </a:xfrm>
        </p:spPr>
        <p:txBody>
          <a:bodyPr/>
          <a:lstStyle>
            <a:lvl1pPr marL="0" indent="0">
              <a:buNone/>
              <a:defRPr sz="2400">
                <a:solidFill>
                  <a:srgbClr val="5E5E5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C71638A8-D5B1-8B41-90AA-388A0D29D7D3}"/>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5" name="Rectangle 4">
            <a:extLst>
              <a:ext uri="{FF2B5EF4-FFF2-40B4-BE49-F238E27FC236}">
                <a16:creationId xmlns:a16="http://schemas.microsoft.com/office/drawing/2014/main" id="{E4B9B0F4-876E-4346-88B8-74913E5F8E49}"/>
              </a:ext>
            </a:extLst>
          </p:cNvPr>
          <p:cNvSpPr/>
          <p:nvPr userDrawn="1"/>
        </p:nvSpPr>
        <p:spPr>
          <a:xfrm>
            <a:off x="0" y="0"/>
            <a:ext cx="12192000" cy="13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711525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w/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195BA8-2DB4-2D44-82EA-BD4C607EE9C9}"/>
              </a:ext>
            </a:extLst>
          </p:cNvPr>
          <p:cNvSpPr/>
          <p:nvPr userDrawn="1"/>
        </p:nvSpPr>
        <p:spPr>
          <a:xfrm>
            <a:off x="2574235" y="3955916"/>
            <a:ext cx="9617766" cy="197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
        <p:nvSpPr>
          <p:cNvPr id="2" name="Title 1">
            <a:extLst>
              <a:ext uri="{FF2B5EF4-FFF2-40B4-BE49-F238E27FC236}">
                <a16:creationId xmlns:a16="http://schemas.microsoft.com/office/drawing/2014/main" id="{717609F5-1436-1047-A6AA-4A5352220B6B}"/>
              </a:ext>
            </a:extLst>
          </p:cNvPr>
          <p:cNvSpPr>
            <a:spLocks noGrp="1"/>
          </p:cNvSpPr>
          <p:nvPr>
            <p:ph type="title"/>
          </p:nvPr>
        </p:nvSpPr>
        <p:spPr>
          <a:xfrm>
            <a:off x="3061252" y="3955915"/>
            <a:ext cx="8378274" cy="914400"/>
          </a:xfrm>
        </p:spPr>
        <p:txBody>
          <a:bodyPr anchor="b">
            <a:normAutofit/>
          </a:bodyPr>
          <a:lstStyle>
            <a:lvl1pPr>
              <a:defRPr sz="3600">
                <a:solidFill>
                  <a:srgbClr val="FFFFFF"/>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5E3F01-DBC6-584A-9398-3FBECB9015A1}"/>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11" name="Picture Placeholder 5">
            <a:extLst>
              <a:ext uri="{FF2B5EF4-FFF2-40B4-BE49-F238E27FC236}">
                <a16:creationId xmlns:a16="http://schemas.microsoft.com/office/drawing/2014/main" id="{D4107FB5-29D9-AE4C-B80F-7DF8C6327959}"/>
              </a:ext>
            </a:extLst>
          </p:cNvPr>
          <p:cNvSpPr>
            <a:spLocks noGrp="1"/>
          </p:cNvSpPr>
          <p:nvPr>
            <p:ph type="pic" sz="quarter" idx="13"/>
          </p:nvPr>
        </p:nvSpPr>
        <p:spPr>
          <a:xfrm>
            <a:off x="2574235" y="0"/>
            <a:ext cx="9617767" cy="3955915"/>
          </a:xfrm>
        </p:spPr>
        <p:txBody>
          <a:bodyPr/>
          <a:lstStyle>
            <a:lvl1pPr>
              <a:buNone/>
              <a:defRPr/>
            </a:lvl1pPr>
          </a:lstStyle>
          <a:p>
            <a:r>
              <a:rPr lang="en-US" dirty="0"/>
              <a:t>Click icon to add picture</a:t>
            </a:r>
          </a:p>
        </p:txBody>
      </p:sp>
      <p:sp>
        <p:nvSpPr>
          <p:cNvPr id="9" name="Rectangle 8">
            <a:extLst>
              <a:ext uri="{FF2B5EF4-FFF2-40B4-BE49-F238E27FC236}">
                <a16:creationId xmlns:a16="http://schemas.microsoft.com/office/drawing/2014/main" id="{5F8603E9-C09F-194E-8DC7-6233D6A7C4CE}"/>
              </a:ext>
            </a:extLst>
          </p:cNvPr>
          <p:cNvSpPr/>
          <p:nvPr userDrawn="1"/>
        </p:nvSpPr>
        <p:spPr>
          <a:xfrm>
            <a:off x="-2" y="0"/>
            <a:ext cx="2574237" cy="5934075"/>
          </a:xfrm>
          <a:prstGeom prst="rect">
            <a:avLst/>
          </a:prstGeom>
          <a:solidFill>
            <a:srgbClr val="006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Tree>
    <p:extLst>
      <p:ext uri="{BB962C8B-B14F-4D97-AF65-F5344CB8AC3E}">
        <p14:creationId xmlns:p14="http://schemas.microsoft.com/office/powerpoint/2010/main" val="737930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Righ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09F5-1436-1047-A6AA-4A5352220B6B}"/>
              </a:ext>
            </a:extLst>
          </p:cNvPr>
          <p:cNvSpPr>
            <a:spLocks noGrp="1"/>
          </p:cNvSpPr>
          <p:nvPr>
            <p:ph type="title"/>
          </p:nvPr>
        </p:nvSpPr>
        <p:spPr>
          <a:xfrm>
            <a:off x="4343401" y="457200"/>
            <a:ext cx="7010400" cy="1600200"/>
          </a:xfrm>
        </p:spPr>
        <p:txBody>
          <a:bodyPr anchor="b"/>
          <a:lstStyle>
            <a:lvl1pPr>
              <a:defRPr sz="3200"/>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805E3F01-DBC6-584A-9398-3FBECB9015A1}"/>
              </a:ext>
            </a:extLst>
          </p:cNvPr>
          <p:cNvSpPr>
            <a:spLocks noGrp="1"/>
          </p:cNvSpPr>
          <p:nvPr>
            <p:ph type="sldNum" sz="quarter" idx="12"/>
          </p:nvPr>
        </p:nvSpPr>
        <p:spPr>
          <a:xfrm>
            <a:off x="4343401" y="6356350"/>
            <a:ext cx="7010400"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7" name="Picture Placeholder 5">
            <a:extLst>
              <a:ext uri="{FF2B5EF4-FFF2-40B4-BE49-F238E27FC236}">
                <a16:creationId xmlns:a16="http://schemas.microsoft.com/office/drawing/2014/main" id="{094E0F3B-6495-F941-9FB3-87DA74F18F3B}"/>
              </a:ext>
            </a:extLst>
          </p:cNvPr>
          <p:cNvSpPr>
            <a:spLocks noGrp="1"/>
          </p:cNvSpPr>
          <p:nvPr>
            <p:ph type="pic" sz="quarter" idx="13"/>
          </p:nvPr>
        </p:nvSpPr>
        <p:spPr>
          <a:xfrm>
            <a:off x="342900" y="-1"/>
            <a:ext cx="3629025" cy="5934075"/>
          </a:xfrm>
        </p:spPr>
        <p:txBody>
          <a:bodyPr/>
          <a:lstStyle>
            <a:lvl1pPr>
              <a:buNone/>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7A7BFFD5-6E5F-8D4D-9210-0A12F35299E8}"/>
              </a:ext>
            </a:extLst>
          </p:cNvPr>
          <p:cNvSpPr>
            <a:spLocks noGrp="1"/>
          </p:cNvSpPr>
          <p:nvPr>
            <p:ph sz="half" idx="1"/>
          </p:nvPr>
        </p:nvSpPr>
        <p:spPr>
          <a:xfrm>
            <a:off x="4343400" y="2057400"/>
            <a:ext cx="7010399" cy="291019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53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looded Pictur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01A61E-6DC4-2845-ABB3-860BCE942415}"/>
              </a:ext>
            </a:extLst>
          </p:cNvPr>
          <p:cNvSpPr>
            <a:spLocks noGrp="1"/>
          </p:cNvSpPr>
          <p:nvPr>
            <p:ph type="sldNum" sz="quarter" idx="10"/>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a:t>
            </a:fld>
            <a:endParaRPr lang="en-US" dirty="0">
              <a:solidFill>
                <a:srgbClr val="000000"/>
              </a:solidFill>
              <a:latin typeface="Segoe UI" panose="020B0502040204020203" pitchFamily="34" charset="0"/>
            </a:endParaRPr>
          </a:p>
        </p:txBody>
      </p:sp>
      <p:sp>
        <p:nvSpPr>
          <p:cNvPr id="4" name="Title 1">
            <a:extLst>
              <a:ext uri="{FF2B5EF4-FFF2-40B4-BE49-F238E27FC236}">
                <a16:creationId xmlns:a16="http://schemas.microsoft.com/office/drawing/2014/main" id="{4858208B-92C2-3643-8469-C31D738A55EE}"/>
              </a:ext>
            </a:extLst>
          </p:cNvPr>
          <p:cNvSpPr>
            <a:spLocks noGrp="1"/>
          </p:cNvSpPr>
          <p:nvPr>
            <p:ph type="title"/>
          </p:nvPr>
        </p:nvSpPr>
        <p:spPr>
          <a:xfrm>
            <a:off x="4343401" y="457200"/>
            <a:ext cx="7010400" cy="1600200"/>
          </a:xfrm>
        </p:spPr>
        <p:txBody>
          <a:bodyPr anchor="b"/>
          <a:lstStyle>
            <a:lvl1pPr>
              <a:defRPr sz="3200"/>
            </a:lvl1pPr>
          </a:lstStyle>
          <a:p>
            <a:r>
              <a:rPr lang="en-US"/>
              <a:t>Click to edit Master title style</a:t>
            </a:r>
            <a:endParaRPr lang="en-US" dirty="0"/>
          </a:p>
        </p:txBody>
      </p:sp>
      <p:sp>
        <p:nvSpPr>
          <p:cNvPr id="5" name="Picture Placeholder 5">
            <a:extLst>
              <a:ext uri="{FF2B5EF4-FFF2-40B4-BE49-F238E27FC236}">
                <a16:creationId xmlns:a16="http://schemas.microsoft.com/office/drawing/2014/main" id="{7FE3AC0A-3ECA-1B4F-BCA1-8D91E82B0A66}"/>
              </a:ext>
            </a:extLst>
          </p:cNvPr>
          <p:cNvSpPr>
            <a:spLocks noGrp="1"/>
          </p:cNvSpPr>
          <p:nvPr>
            <p:ph type="pic" sz="quarter" idx="13"/>
          </p:nvPr>
        </p:nvSpPr>
        <p:spPr>
          <a:xfrm>
            <a:off x="0" y="-2"/>
            <a:ext cx="3971925" cy="6858002"/>
          </a:xfrm>
        </p:spPr>
        <p:txBody>
          <a:bodyPr/>
          <a:lstStyle>
            <a:lvl1pPr>
              <a:buNone/>
              <a:defRPr/>
            </a:lvl1pPr>
          </a:lstStyle>
          <a:p>
            <a:r>
              <a:rPr lang="en-US"/>
              <a:t>Click icon to add picture</a:t>
            </a:r>
            <a:endParaRPr lang="en-US" dirty="0"/>
          </a:p>
        </p:txBody>
      </p:sp>
      <p:sp>
        <p:nvSpPr>
          <p:cNvPr id="6" name="Content Placeholder 2">
            <a:extLst>
              <a:ext uri="{FF2B5EF4-FFF2-40B4-BE49-F238E27FC236}">
                <a16:creationId xmlns:a16="http://schemas.microsoft.com/office/drawing/2014/main" id="{D74D42E0-96E9-BB4F-9B7F-8EB12CC81142}"/>
              </a:ext>
            </a:extLst>
          </p:cNvPr>
          <p:cNvSpPr>
            <a:spLocks noGrp="1"/>
          </p:cNvSpPr>
          <p:nvPr>
            <p:ph sz="half" idx="1"/>
          </p:nvPr>
        </p:nvSpPr>
        <p:spPr>
          <a:xfrm>
            <a:off x="4343400" y="2057400"/>
            <a:ext cx="7010399" cy="291019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51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09F5-1436-1047-A6AA-4A5352220B6B}"/>
              </a:ext>
            </a:extLst>
          </p:cNvPr>
          <p:cNvSpPr>
            <a:spLocks noGrp="1"/>
          </p:cNvSpPr>
          <p:nvPr>
            <p:ph type="title"/>
          </p:nvPr>
        </p:nvSpPr>
        <p:spPr>
          <a:xfrm>
            <a:off x="833538" y="457200"/>
            <a:ext cx="6301270" cy="1600200"/>
          </a:xfrm>
        </p:spPr>
        <p:txBody>
          <a:bodyPr anchor="b"/>
          <a:lstStyle>
            <a:lvl1pPr>
              <a:defRPr sz="3200"/>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805E3F01-DBC6-584A-9398-3FBECB9015A1}"/>
              </a:ext>
            </a:extLst>
          </p:cNvPr>
          <p:cNvSpPr>
            <a:spLocks noGrp="1"/>
          </p:cNvSpPr>
          <p:nvPr>
            <p:ph type="sldNum" sz="quarter" idx="12"/>
          </p:nvPr>
        </p:nvSpPr>
        <p:spPr>
          <a:xfrm>
            <a:off x="4343401" y="6356350"/>
            <a:ext cx="7010400"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7" name="Picture Placeholder 5">
            <a:extLst>
              <a:ext uri="{FF2B5EF4-FFF2-40B4-BE49-F238E27FC236}">
                <a16:creationId xmlns:a16="http://schemas.microsoft.com/office/drawing/2014/main" id="{094E0F3B-6495-F941-9FB3-87DA74F18F3B}"/>
              </a:ext>
            </a:extLst>
          </p:cNvPr>
          <p:cNvSpPr>
            <a:spLocks noGrp="1"/>
          </p:cNvSpPr>
          <p:nvPr>
            <p:ph type="pic" sz="quarter" idx="13"/>
          </p:nvPr>
        </p:nvSpPr>
        <p:spPr>
          <a:xfrm>
            <a:off x="7724774" y="-1"/>
            <a:ext cx="3629025" cy="5934075"/>
          </a:xfrm>
        </p:spPr>
        <p:txBody>
          <a:bodyPr/>
          <a:lstStyle>
            <a:lvl1pPr>
              <a:buNone/>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7A7BFFD5-6E5F-8D4D-9210-0A12F35299E8}"/>
              </a:ext>
            </a:extLst>
          </p:cNvPr>
          <p:cNvSpPr>
            <a:spLocks noGrp="1"/>
          </p:cNvSpPr>
          <p:nvPr>
            <p:ph sz="half" idx="1"/>
          </p:nvPr>
        </p:nvSpPr>
        <p:spPr>
          <a:xfrm>
            <a:off x="833537" y="2057400"/>
            <a:ext cx="6301269" cy="2910191"/>
          </a:xfrm>
        </p:spPr>
        <p:txBody>
          <a:bodyPr/>
          <a:lstStyle>
            <a:lvl1pPr>
              <a:defRPr>
                <a:solidFill>
                  <a:srgbClr val="5E5E5E"/>
                </a:solidFill>
              </a:defRPr>
            </a:lvl1pPr>
            <a:lvl2pPr>
              <a:defRPr>
                <a:solidFill>
                  <a:srgbClr val="5E5E5E"/>
                </a:solidFill>
              </a:defRPr>
            </a:lvl2pPr>
            <a:lvl3pPr>
              <a:defRPr>
                <a:solidFill>
                  <a:srgbClr val="5E5E5E"/>
                </a:solidFill>
              </a:defRPr>
            </a:lvl3pPr>
            <a:lvl4pPr>
              <a:defRPr>
                <a:solidFill>
                  <a:srgbClr val="5E5E5E"/>
                </a:solidFill>
              </a:defRPr>
            </a:lvl4pPr>
            <a:lvl5pPr>
              <a:defRPr>
                <a:solidFill>
                  <a:srgbClr val="5E5E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81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32C81E4-F561-DA46-9717-6DE18E3387ED}"/>
              </a:ext>
            </a:extLst>
          </p:cNvPr>
          <p:cNvSpPr/>
          <p:nvPr userDrawn="1"/>
        </p:nvSpPr>
        <p:spPr>
          <a:xfrm>
            <a:off x="-2" y="0"/>
            <a:ext cx="257423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egoe UI" panose="020B0502040204020203" pitchFamily="34" charset="0"/>
            </a:endParaRPr>
          </a:p>
        </p:txBody>
      </p:sp>
      <p:sp>
        <p:nvSpPr>
          <p:cNvPr id="2" name="Title 1">
            <a:extLst>
              <a:ext uri="{FF2B5EF4-FFF2-40B4-BE49-F238E27FC236}">
                <a16:creationId xmlns:a16="http://schemas.microsoft.com/office/drawing/2014/main" id="{717609F5-1436-1047-A6AA-4A5352220B6B}"/>
              </a:ext>
            </a:extLst>
          </p:cNvPr>
          <p:cNvSpPr>
            <a:spLocks noGrp="1"/>
          </p:cNvSpPr>
          <p:nvPr>
            <p:ph type="title"/>
          </p:nvPr>
        </p:nvSpPr>
        <p:spPr>
          <a:xfrm>
            <a:off x="3389243" y="457200"/>
            <a:ext cx="7964557" cy="1600200"/>
          </a:xfrm>
        </p:spPr>
        <p:txBody>
          <a:bodyPr anchor="b"/>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D5BC9B67-5237-0041-AF17-49458A42EF36}"/>
              </a:ext>
            </a:extLst>
          </p:cNvPr>
          <p:cNvSpPr>
            <a:spLocks noGrp="1"/>
          </p:cNvSpPr>
          <p:nvPr>
            <p:ph type="body" sz="half" idx="2"/>
          </p:nvPr>
        </p:nvSpPr>
        <p:spPr>
          <a:xfrm>
            <a:off x="3389243" y="2057400"/>
            <a:ext cx="7964557" cy="3163111"/>
          </a:xfrm>
        </p:spPr>
        <p:txBody>
          <a:bodyPr/>
          <a:lstStyle>
            <a:lvl1pPr marL="0" indent="0">
              <a:buNone/>
              <a:defRPr sz="1600">
                <a:solidFill>
                  <a:srgbClr val="5E5E5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805E3F01-DBC6-584A-9398-3FBECB9015A1}"/>
              </a:ext>
            </a:extLst>
          </p:cNvPr>
          <p:cNvSpPr>
            <a:spLocks noGrp="1"/>
          </p:cNvSpPr>
          <p:nvPr>
            <p:ph type="sldNum" sz="quarter" idx="12"/>
          </p:nvPr>
        </p:nvSpPr>
        <p:spPr>
          <a:xfrm>
            <a:off x="3389243" y="6356350"/>
            <a:ext cx="7964557"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pic>
        <p:nvPicPr>
          <p:cNvPr id="9" name="Picture 8" descr="Bureau of Planning and Sustainability logo">
            <a:extLst>
              <a:ext uri="{FF2B5EF4-FFF2-40B4-BE49-F238E27FC236}">
                <a16:creationId xmlns:a16="http://schemas.microsoft.com/office/drawing/2014/main" id="{9C1817E6-1D40-C04C-BBA5-BE1EFDB904E4}"/>
              </a:ext>
            </a:extLst>
          </p:cNvPr>
          <p:cNvPicPr>
            <a:picLocks noChangeAspect="1"/>
          </p:cNvPicPr>
          <p:nvPr userDrawn="1"/>
        </p:nvPicPr>
        <p:blipFill>
          <a:blip r:embed="rId2"/>
          <a:stretch>
            <a:fillRect/>
          </a:stretch>
        </p:blipFill>
        <p:spPr>
          <a:xfrm>
            <a:off x="524656" y="5850241"/>
            <a:ext cx="1524919" cy="804048"/>
          </a:xfrm>
          <a:prstGeom prst="rect">
            <a:avLst/>
          </a:prstGeom>
        </p:spPr>
      </p:pic>
    </p:spTree>
    <p:extLst>
      <p:ext uri="{BB962C8B-B14F-4D97-AF65-F5344CB8AC3E}">
        <p14:creationId xmlns:p14="http://schemas.microsoft.com/office/powerpoint/2010/main" val="2222032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or Picture only">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16311B29-38AD-934E-959D-EF4BFBDE1FE1}"/>
              </a:ext>
            </a:extLst>
          </p:cNvPr>
          <p:cNvSpPr>
            <a:spLocks noGrp="1"/>
          </p:cNvSpPr>
          <p:nvPr>
            <p:ph type="sldNum" sz="quarter" idx="12"/>
          </p:nvPr>
        </p:nvSpPr>
        <p:spPr>
          <a:xfrm>
            <a:off x="4509247" y="6356350"/>
            <a:ext cx="6844553"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fld id="{DB2E9E87-57D5-2143-8C2B-71972BC7BE17}" type="slidenum">
              <a:rPr lang="en-US" smtClean="0"/>
              <a:pPr/>
              <a:t>‹#›</a:t>
            </a:fld>
            <a:endParaRPr lang="en-US" dirty="0"/>
          </a:p>
        </p:txBody>
      </p:sp>
      <p:sp>
        <p:nvSpPr>
          <p:cNvPr id="3" name="Picture Placeholder 5">
            <a:extLst>
              <a:ext uri="{FF2B5EF4-FFF2-40B4-BE49-F238E27FC236}">
                <a16:creationId xmlns:a16="http://schemas.microsoft.com/office/drawing/2014/main" id="{64A33829-9207-5B46-A40E-4DE7521F68D4}"/>
              </a:ext>
            </a:extLst>
          </p:cNvPr>
          <p:cNvSpPr>
            <a:spLocks noGrp="1"/>
          </p:cNvSpPr>
          <p:nvPr>
            <p:ph type="pic" sz="quarter" idx="13"/>
          </p:nvPr>
        </p:nvSpPr>
        <p:spPr>
          <a:xfrm>
            <a:off x="936885" y="0"/>
            <a:ext cx="10416916" cy="6063521"/>
          </a:xfrm>
        </p:spPr>
        <p:txBody>
          <a:bodyPr/>
          <a:lstStyle>
            <a:lvl1pPr>
              <a:buNone/>
              <a:defRPr/>
            </a:lvl1pPr>
          </a:lstStyle>
          <a:p>
            <a:r>
              <a:rPr lang="en-US"/>
              <a:t>Click icon to add picture</a:t>
            </a:r>
            <a:endParaRPr lang="en-US" dirty="0"/>
          </a:p>
        </p:txBody>
      </p:sp>
    </p:spTree>
    <p:extLst>
      <p:ext uri="{BB962C8B-B14F-4D97-AF65-F5344CB8AC3E}">
        <p14:creationId xmlns:p14="http://schemas.microsoft.com/office/powerpoint/2010/main" val="119217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Long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BC9B67-5237-0041-AF17-49458A42EF36}"/>
              </a:ext>
            </a:extLst>
          </p:cNvPr>
          <p:cNvSpPr>
            <a:spLocks noGrp="1"/>
          </p:cNvSpPr>
          <p:nvPr>
            <p:ph type="body" sz="half" idx="2"/>
          </p:nvPr>
        </p:nvSpPr>
        <p:spPr>
          <a:xfrm>
            <a:off x="8696527" y="440988"/>
            <a:ext cx="2657274" cy="4708134"/>
          </a:xfrm>
        </p:spPr>
        <p:txBody>
          <a:bodyPr/>
          <a:lstStyle>
            <a:lvl1pPr marL="0" indent="0">
              <a:buNone/>
              <a:defRPr sz="1600">
                <a:solidFill>
                  <a:srgbClr val="5E5E5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805E3F01-DBC6-584A-9398-3FBECB9015A1}"/>
              </a:ext>
            </a:extLst>
          </p:cNvPr>
          <p:cNvSpPr>
            <a:spLocks noGrp="1"/>
          </p:cNvSpPr>
          <p:nvPr>
            <p:ph type="sldNum" sz="quarter" idx="12"/>
          </p:nvPr>
        </p:nvSpPr>
        <p:spPr>
          <a:xfrm>
            <a:off x="4343401" y="6356350"/>
            <a:ext cx="7010400" cy="365125"/>
          </a:xfrm>
          <a:prstGeom prst="rect">
            <a:avLst/>
          </a:prstGeom>
        </p:spPr>
        <p:txBody>
          <a:bodyPr/>
          <a:lstStyle>
            <a:lvl1pPr>
              <a:defRPr sz="1100">
                <a:solidFill>
                  <a:srgbClr val="000000"/>
                </a:solidFill>
                <a:latin typeface="Segoe UI Symbol"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p>
        </p:txBody>
      </p:sp>
      <p:sp>
        <p:nvSpPr>
          <p:cNvPr id="7" name="Picture Placeholder 5">
            <a:extLst>
              <a:ext uri="{FF2B5EF4-FFF2-40B4-BE49-F238E27FC236}">
                <a16:creationId xmlns:a16="http://schemas.microsoft.com/office/drawing/2014/main" id="{094E0F3B-6495-F941-9FB3-87DA74F18F3B}"/>
              </a:ext>
            </a:extLst>
          </p:cNvPr>
          <p:cNvSpPr>
            <a:spLocks noGrp="1"/>
          </p:cNvSpPr>
          <p:nvPr>
            <p:ph type="pic" sz="quarter" idx="13"/>
          </p:nvPr>
        </p:nvSpPr>
        <p:spPr>
          <a:xfrm>
            <a:off x="0" y="0"/>
            <a:ext cx="8300936" cy="5149122"/>
          </a:xfrm>
        </p:spPr>
        <p:txBody>
          <a:bodyPr/>
          <a:lstStyle>
            <a:lvl1pPr>
              <a:buNone/>
              <a:defRPr/>
            </a:lvl1pPr>
          </a:lstStyle>
          <a:p>
            <a:r>
              <a:rPr lang="en-US"/>
              <a:t>Click icon to add picture</a:t>
            </a:r>
            <a:endParaRPr lang="en-US" dirty="0"/>
          </a:p>
        </p:txBody>
      </p:sp>
    </p:spTree>
    <p:extLst>
      <p:ext uri="{BB962C8B-B14F-4D97-AF65-F5344CB8AC3E}">
        <p14:creationId xmlns:p14="http://schemas.microsoft.com/office/powerpoint/2010/main" val="80096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B6A26-8AAE-994C-8B97-0904455DC294}"/>
              </a:ext>
            </a:extLst>
          </p:cNvPr>
          <p:cNvSpPr>
            <a:spLocks noGrp="1"/>
          </p:cNvSpPr>
          <p:nvPr>
            <p:ph type="title"/>
          </p:nvPr>
        </p:nvSpPr>
        <p:spPr>
          <a:xfrm>
            <a:off x="899410" y="365125"/>
            <a:ext cx="1045439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5D95E0E-E93C-6F43-8D30-F23B58C2B5C2}"/>
              </a:ext>
            </a:extLst>
          </p:cNvPr>
          <p:cNvSpPr>
            <a:spLocks noGrp="1"/>
          </p:cNvSpPr>
          <p:nvPr>
            <p:ph type="body" idx="1"/>
          </p:nvPr>
        </p:nvSpPr>
        <p:spPr>
          <a:xfrm>
            <a:off x="899410" y="1825625"/>
            <a:ext cx="10454390" cy="3479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805CE589-5951-B44F-96FE-D37CE5AFE243}"/>
              </a:ext>
            </a:extLst>
          </p:cNvPr>
          <p:cNvSpPr>
            <a:spLocks noGrp="1"/>
          </p:cNvSpPr>
          <p:nvPr>
            <p:ph type="sldNum" sz="quarter" idx="4"/>
          </p:nvPr>
        </p:nvSpPr>
        <p:spPr>
          <a:xfrm>
            <a:off x="4509247" y="6356350"/>
            <a:ext cx="6844553" cy="365125"/>
          </a:xfrm>
          <a:prstGeom prst="rect">
            <a:avLst/>
          </a:prstGeom>
        </p:spPr>
        <p:txBody>
          <a:bodyPr/>
          <a:lstStyle>
            <a:lvl1pPr algn="r">
              <a:defRPr sz="1100" baseline="0">
                <a:solidFill>
                  <a:srgbClr val="000000"/>
                </a:solidFill>
                <a:latin typeface="Segoe UI" panose="020B0502040204020203" pitchFamily="34" charset="0"/>
                <a:ea typeface="Segoe UI Symbol" panose="020B0502040204020203" pitchFamily="34" charset="0"/>
              </a:defRPr>
            </a:lvl1pPr>
          </a:lstStyle>
          <a:p>
            <a:r>
              <a:rPr lang="en-US" dirty="0"/>
              <a:t>Presentation Title  |  </a:t>
            </a:r>
            <a:fld id="{89CFF03F-B492-204D-B98E-BFCF04A80FFE}" type="datetime1">
              <a:rPr lang="en-US" smtClean="0"/>
              <a:pPr/>
              <a:t>6/10/21</a:t>
            </a:fld>
            <a:r>
              <a:rPr lang="en-US" dirty="0"/>
              <a:t>  |  </a:t>
            </a:r>
            <a:fld id="{DB2E9E87-57D5-2143-8C2B-71972BC7BE17}" type="slidenum">
              <a:rPr lang="en-US" smtClean="0"/>
              <a:pPr/>
              <a:t>‹#›</a:t>
            </a:fld>
            <a:endParaRPr lang="en-US" dirty="0">
              <a:solidFill>
                <a:srgbClr val="000000"/>
              </a:solidFill>
              <a:latin typeface="Segoe UI" panose="020B0502040204020203" pitchFamily="34"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D7B43309-21CF-5D40-A81F-2DA76D255C3B}"/>
              </a:ext>
            </a:extLst>
          </p:cNvPr>
          <p:cNvPicPr>
            <a:picLocks noChangeAspect="1"/>
          </p:cNvPicPr>
          <p:nvPr userDrawn="1"/>
        </p:nvPicPr>
        <p:blipFill>
          <a:blip r:embed="rId20"/>
          <a:stretch>
            <a:fillRect/>
          </a:stretch>
        </p:blipFill>
        <p:spPr>
          <a:xfrm>
            <a:off x="899410" y="6252265"/>
            <a:ext cx="2501900" cy="444500"/>
          </a:xfrm>
          <a:prstGeom prst="rect">
            <a:avLst/>
          </a:prstGeom>
        </p:spPr>
      </p:pic>
    </p:spTree>
    <p:extLst>
      <p:ext uri="{BB962C8B-B14F-4D97-AF65-F5344CB8AC3E}">
        <p14:creationId xmlns:p14="http://schemas.microsoft.com/office/powerpoint/2010/main" val="672333165"/>
      </p:ext>
    </p:extLst>
  </p:cSld>
  <p:clrMap bg1="lt1" tx1="dk1" bg2="lt2" tx2="dk2" accent1="accent1" accent2="accent2" accent3="accent3" accent4="accent4" accent5="accent5" accent6="accent6" hlink="hlink" folHlink="folHlink"/>
  <p:sldLayoutIdLst>
    <p:sldLayoutId id="2147483664" r:id="rId1"/>
    <p:sldLayoutId id="2147483651" r:id="rId2"/>
    <p:sldLayoutId id="2147483663" r:id="rId3"/>
    <p:sldLayoutId id="2147483660" r:id="rId4"/>
    <p:sldLayoutId id="2147483675" r:id="rId5"/>
    <p:sldLayoutId id="2147483673" r:id="rId6"/>
    <p:sldLayoutId id="2147483662" r:id="rId7"/>
    <p:sldLayoutId id="2147483667" r:id="rId8"/>
    <p:sldLayoutId id="2147483669" r:id="rId9"/>
    <p:sldLayoutId id="2147483670" r:id="rId10"/>
    <p:sldLayoutId id="2147483668" r:id="rId11"/>
    <p:sldLayoutId id="2147483656" r:id="rId12"/>
    <p:sldLayoutId id="2147483650" r:id="rId13"/>
    <p:sldLayoutId id="2147483653" r:id="rId14"/>
    <p:sldLayoutId id="2147483674" r:id="rId15"/>
    <p:sldLayoutId id="2147483671" r:id="rId16"/>
    <p:sldLayoutId id="2147483654" r:id="rId17"/>
    <p:sldLayoutId id="2147483661" r:id="rId18"/>
  </p:sldLayoutIdLst>
  <p:hf hdr="0"/>
  <p:txStyles>
    <p:title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rgbClr val="5E5E5E"/>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5E5E5E"/>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5E5E5E"/>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5E5E5E"/>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5E5E5E"/>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0.png"/><Relationship Id="rId5" Type="http://schemas.openxmlformats.org/officeDocument/2006/relationships/customXml" Target="../ink/ink1.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40.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130.png"/><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customXml" Target="../ink/ink6.xml"/><Relationship Id="rId5" Type="http://schemas.openxmlformats.org/officeDocument/2006/relationships/image" Target="../media/image130.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8FA7-8964-1449-A8FD-4A500D3D0085}"/>
              </a:ext>
            </a:extLst>
          </p:cNvPr>
          <p:cNvSpPr>
            <a:spLocks noGrp="1"/>
          </p:cNvSpPr>
          <p:nvPr>
            <p:ph type="ctrTitle"/>
          </p:nvPr>
        </p:nvSpPr>
        <p:spPr/>
        <p:txBody>
          <a:bodyPr>
            <a:normAutofit fontScale="90000"/>
          </a:bodyPr>
          <a:lstStyle/>
          <a:p>
            <a:r>
              <a:rPr lang="en-US" dirty="0"/>
              <a:t>COVID-19 and Shootings ARPA Grant</a:t>
            </a:r>
          </a:p>
        </p:txBody>
      </p:sp>
      <p:sp>
        <p:nvSpPr>
          <p:cNvPr id="3" name="Subtitle 2">
            <a:extLst>
              <a:ext uri="{FF2B5EF4-FFF2-40B4-BE49-F238E27FC236}">
                <a16:creationId xmlns:a16="http://schemas.microsoft.com/office/drawing/2014/main" id="{A25C88BC-E2C4-0246-B8E7-5934390C376B}"/>
              </a:ext>
            </a:extLst>
          </p:cNvPr>
          <p:cNvSpPr>
            <a:spLocks noGrp="1"/>
          </p:cNvSpPr>
          <p:nvPr>
            <p:ph type="subTitle" idx="1"/>
          </p:nvPr>
        </p:nvSpPr>
        <p:spPr/>
        <p:txBody>
          <a:bodyPr/>
          <a:lstStyle/>
          <a:p>
            <a:r>
              <a:rPr lang="en-US" dirty="0"/>
              <a:t>Preliminary visual results</a:t>
            </a:r>
          </a:p>
        </p:txBody>
      </p:sp>
      <p:sp>
        <p:nvSpPr>
          <p:cNvPr id="4" name="Text Placeholder 3">
            <a:extLst>
              <a:ext uri="{FF2B5EF4-FFF2-40B4-BE49-F238E27FC236}">
                <a16:creationId xmlns:a16="http://schemas.microsoft.com/office/drawing/2014/main" id="{AD1937EA-360D-B143-96B3-BFE7770E6A1C}"/>
              </a:ext>
            </a:extLst>
          </p:cNvPr>
          <p:cNvSpPr>
            <a:spLocks noGrp="1"/>
          </p:cNvSpPr>
          <p:nvPr>
            <p:ph type="body" sz="quarter" idx="19"/>
          </p:nvPr>
        </p:nvSpPr>
        <p:spPr/>
        <p:txBody>
          <a:bodyPr/>
          <a:lstStyle/>
          <a:p>
            <a:r>
              <a:rPr lang="en-US" dirty="0"/>
              <a:t>Nick </a:t>
            </a:r>
            <a:r>
              <a:rPr lang="en-US" dirty="0" err="1"/>
              <a:t>Kobel</a:t>
            </a:r>
            <a:r>
              <a:rPr lang="en-US" dirty="0"/>
              <a:t>	</a:t>
            </a:r>
          </a:p>
        </p:txBody>
      </p:sp>
      <p:sp>
        <p:nvSpPr>
          <p:cNvPr id="5" name="Text Placeholder 4">
            <a:extLst>
              <a:ext uri="{FF2B5EF4-FFF2-40B4-BE49-F238E27FC236}">
                <a16:creationId xmlns:a16="http://schemas.microsoft.com/office/drawing/2014/main" id="{B6A89F00-CDAD-D746-B74E-4EEC11BDEE5C}"/>
              </a:ext>
            </a:extLst>
          </p:cNvPr>
          <p:cNvSpPr>
            <a:spLocks noGrp="1"/>
          </p:cNvSpPr>
          <p:nvPr>
            <p:ph type="body" sz="quarter" idx="20"/>
          </p:nvPr>
        </p:nvSpPr>
        <p:spPr/>
        <p:txBody>
          <a:bodyPr/>
          <a:lstStyle/>
          <a:p>
            <a:r>
              <a:rPr lang="en-US" dirty="0"/>
              <a:t>Analyst</a:t>
            </a:r>
          </a:p>
        </p:txBody>
      </p:sp>
      <p:pic>
        <p:nvPicPr>
          <p:cNvPr id="10" name="Picture Placeholder 9" descr="An aerial view of downtown portland buildings and solor array. ">
            <a:extLst>
              <a:ext uri="{FF2B5EF4-FFF2-40B4-BE49-F238E27FC236}">
                <a16:creationId xmlns:a16="http://schemas.microsoft.com/office/drawing/2014/main" id="{81039418-9587-B143-A48E-B3BA0885AF4A}"/>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Lst>
          </a:blip>
          <a:srcRect/>
          <a:stretch/>
        </p:blipFill>
        <p:spPr>
          <a:xfrm>
            <a:off x="0" y="-1"/>
            <a:ext cx="3805517" cy="6858001"/>
          </a:xfrm>
        </p:spPr>
      </p:pic>
    </p:spTree>
    <p:extLst>
      <p:ext uri="{BB962C8B-B14F-4D97-AF65-F5344CB8AC3E}">
        <p14:creationId xmlns:p14="http://schemas.microsoft.com/office/powerpoint/2010/main" val="3641168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640-5E81-1946-9DFA-99AC009059F6}"/>
              </a:ext>
            </a:extLst>
          </p:cNvPr>
          <p:cNvSpPr>
            <a:spLocks noGrp="1"/>
          </p:cNvSpPr>
          <p:nvPr>
            <p:ph type="title"/>
          </p:nvPr>
        </p:nvSpPr>
        <p:spPr/>
        <p:txBody>
          <a:bodyPr/>
          <a:lstStyle/>
          <a:p>
            <a:r>
              <a:rPr lang="en-US" dirty="0"/>
              <a:t>Charts</a:t>
            </a:r>
          </a:p>
        </p:txBody>
      </p:sp>
      <p:sp>
        <p:nvSpPr>
          <p:cNvPr id="3" name="Text Placeholder 2">
            <a:extLst>
              <a:ext uri="{FF2B5EF4-FFF2-40B4-BE49-F238E27FC236}">
                <a16:creationId xmlns:a16="http://schemas.microsoft.com/office/drawing/2014/main" id="{912C4057-1593-A642-902F-FD25DF54F8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B725A4-3C55-324B-ACA6-EF1C96D0FA8E}"/>
              </a:ext>
            </a:extLst>
          </p:cNvPr>
          <p:cNvSpPr>
            <a:spLocks noGrp="1"/>
          </p:cNvSpPr>
          <p:nvPr>
            <p:ph type="sldNum" sz="quarter" idx="12"/>
          </p:nvPr>
        </p:nvSpPr>
        <p:spPr/>
        <p:txBody>
          <a:bodyPr/>
          <a:lstStyle/>
          <a:p>
            <a:fld id="{DB2E9E87-57D5-2143-8C2B-71972BC7BE17}" type="slidenum">
              <a:rPr lang="en-US" smtClean="0"/>
              <a:pPr/>
              <a:t>10</a:t>
            </a:fld>
            <a:endParaRPr lang="en-US" dirty="0"/>
          </a:p>
        </p:txBody>
      </p:sp>
    </p:spTree>
    <p:extLst>
      <p:ext uri="{BB962C8B-B14F-4D97-AF65-F5344CB8AC3E}">
        <p14:creationId xmlns:p14="http://schemas.microsoft.com/office/powerpoint/2010/main" val="355308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60DB2-6780-214F-9962-93F62A322857}"/>
              </a:ext>
            </a:extLst>
          </p:cNvPr>
          <p:cNvSpPr>
            <a:spLocks noGrp="1"/>
          </p:cNvSpPr>
          <p:nvPr>
            <p:ph type="sldNum" sz="quarter" idx="12"/>
          </p:nvPr>
        </p:nvSpPr>
        <p:spPr/>
        <p:txBody>
          <a:bodyPr/>
          <a:lstStyle/>
          <a:p>
            <a:fld id="{DB2E9E87-57D5-2143-8C2B-71972BC7BE17}" type="slidenum">
              <a:rPr lang="en-US" smtClean="0"/>
              <a:pPr/>
              <a:t>11</a:t>
            </a:fld>
            <a:endParaRPr lang="en-US" dirty="0"/>
          </a:p>
        </p:txBody>
      </p:sp>
      <p:sp>
        <p:nvSpPr>
          <p:cNvPr id="6" name="Title 1">
            <a:extLst>
              <a:ext uri="{FF2B5EF4-FFF2-40B4-BE49-F238E27FC236}">
                <a16:creationId xmlns:a16="http://schemas.microsoft.com/office/drawing/2014/main" id="{2F4A51BD-8888-7D44-AE2B-A3AFE591E04D}"/>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Correlation</a:t>
            </a:r>
            <a:br>
              <a:rPr lang="en-US" sz="4000" dirty="0"/>
            </a:br>
            <a:r>
              <a:rPr lang="en-US" sz="4000" dirty="0"/>
              <a:t>Matrix</a:t>
            </a:r>
          </a:p>
        </p:txBody>
      </p:sp>
      <p:sp>
        <p:nvSpPr>
          <p:cNvPr id="7" name="TextBox 6">
            <a:extLst>
              <a:ext uri="{FF2B5EF4-FFF2-40B4-BE49-F238E27FC236}">
                <a16:creationId xmlns:a16="http://schemas.microsoft.com/office/drawing/2014/main" id="{8B955202-BCFE-6F48-A79B-73CD80B9B5C4}"/>
              </a:ext>
            </a:extLst>
          </p:cNvPr>
          <p:cNvSpPr txBox="1"/>
          <p:nvPr/>
        </p:nvSpPr>
        <p:spPr>
          <a:xfrm>
            <a:off x="7370517" y="1237733"/>
            <a:ext cx="156465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Shooting rate</a:t>
            </a:r>
          </a:p>
        </p:txBody>
      </p:sp>
      <p:sp>
        <p:nvSpPr>
          <p:cNvPr id="8" name="TextBox 7">
            <a:extLst>
              <a:ext uri="{FF2B5EF4-FFF2-40B4-BE49-F238E27FC236}">
                <a16:creationId xmlns:a16="http://schemas.microsoft.com/office/drawing/2014/main" id="{073F8BFF-D08D-F14C-8A24-632EBBDFE15B}"/>
              </a:ext>
            </a:extLst>
          </p:cNvPr>
          <p:cNvSpPr txBox="1"/>
          <p:nvPr/>
        </p:nvSpPr>
        <p:spPr>
          <a:xfrm>
            <a:off x="7370517" y="2419084"/>
            <a:ext cx="1664238"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COVID-19 rate</a:t>
            </a:r>
          </a:p>
        </p:txBody>
      </p:sp>
      <p:sp>
        <p:nvSpPr>
          <p:cNvPr id="9" name="TextBox 8">
            <a:extLst>
              <a:ext uri="{FF2B5EF4-FFF2-40B4-BE49-F238E27FC236}">
                <a16:creationId xmlns:a16="http://schemas.microsoft.com/office/drawing/2014/main" id="{8AB80466-9467-E844-AD71-92B0F3FA55B3}"/>
              </a:ext>
            </a:extLst>
          </p:cNvPr>
          <p:cNvSpPr txBox="1"/>
          <p:nvPr/>
        </p:nvSpPr>
        <p:spPr>
          <a:xfrm>
            <a:off x="7370517" y="3615195"/>
            <a:ext cx="142539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Equity index</a:t>
            </a:r>
          </a:p>
        </p:txBody>
      </p:sp>
      <p:sp>
        <p:nvSpPr>
          <p:cNvPr id="12" name="TextBox 11">
            <a:extLst>
              <a:ext uri="{FF2B5EF4-FFF2-40B4-BE49-F238E27FC236}">
                <a16:creationId xmlns:a16="http://schemas.microsoft.com/office/drawing/2014/main" id="{DAAB70F5-211D-E44F-AB5D-554448FD4EB2}"/>
              </a:ext>
            </a:extLst>
          </p:cNvPr>
          <p:cNvSpPr txBox="1"/>
          <p:nvPr/>
        </p:nvSpPr>
        <p:spPr>
          <a:xfrm>
            <a:off x="7370517" y="4853816"/>
            <a:ext cx="33345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Complete Neighborhood score</a:t>
            </a:r>
          </a:p>
        </p:txBody>
      </p:sp>
      <p:pic>
        <p:nvPicPr>
          <p:cNvPr id="14" name="Picture 13">
            <a:extLst>
              <a:ext uri="{FF2B5EF4-FFF2-40B4-BE49-F238E27FC236}">
                <a16:creationId xmlns:a16="http://schemas.microsoft.com/office/drawing/2014/main" id="{87D5F87B-934D-F64B-854D-0E4534ACA149}"/>
              </a:ext>
            </a:extLst>
          </p:cNvPr>
          <p:cNvPicPr>
            <a:picLocks noChangeAspect="1"/>
          </p:cNvPicPr>
          <p:nvPr/>
        </p:nvPicPr>
        <p:blipFill>
          <a:blip r:embed="rId3"/>
          <a:stretch>
            <a:fillRect/>
          </a:stretch>
        </p:blipFill>
        <p:spPr>
          <a:xfrm>
            <a:off x="32295" y="582840"/>
            <a:ext cx="7338222" cy="5279166"/>
          </a:xfrm>
          <a:prstGeom prst="rect">
            <a:avLst/>
          </a:prstGeom>
        </p:spPr>
      </p:pic>
      <p:sp>
        <p:nvSpPr>
          <p:cNvPr id="15" name="TextBox 14">
            <a:extLst>
              <a:ext uri="{FF2B5EF4-FFF2-40B4-BE49-F238E27FC236}">
                <a16:creationId xmlns:a16="http://schemas.microsoft.com/office/drawing/2014/main" id="{43000B99-33E1-7845-906F-B4C51E3F166F}"/>
              </a:ext>
            </a:extLst>
          </p:cNvPr>
          <p:cNvSpPr txBox="1"/>
          <p:nvPr/>
        </p:nvSpPr>
        <p:spPr>
          <a:xfrm>
            <a:off x="455958" y="92127"/>
            <a:ext cx="156465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Shooting rate</a:t>
            </a:r>
          </a:p>
        </p:txBody>
      </p:sp>
      <p:sp>
        <p:nvSpPr>
          <p:cNvPr id="16" name="TextBox 15">
            <a:extLst>
              <a:ext uri="{FF2B5EF4-FFF2-40B4-BE49-F238E27FC236}">
                <a16:creationId xmlns:a16="http://schemas.microsoft.com/office/drawing/2014/main" id="{E42BFAA1-60BB-D44E-A2A6-A95B922F1521}"/>
              </a:ext>
            </a:extLst>
          </p:cNvPr>
          <p:cNvSpPr txBox="1"/>
          <p:nvPr/>
        </p:nvSpPr>
        <p:spPr>
          <a:xfrm>
            <a:off x="2058940" y="92127"/>
            <a:ext cx="1664238"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COVID-19 rate</a:t>
            </a:r>
          </a:p>
        </p:txBody>
      </p:sp>
      <p:sp>
        <p:nvSpPr>
          <p:cNvPr id="17" name="TextBox 16">
            <a:extLst>
              <a:ext uri="{FF2B5EF4-FFF2-40B4-BE49-F238E27FC236}">
                <a16:creationId xmlns:a16="http://schemas.microsoft.com/office/drawing/2014/main" id="{1BB04368-F305-BA41-83D9-24DF9933C9D1}"/>
              </a:ext>
            </a:extLst>
          </p:cNvPr>
          <p:cNvSpPr txBox="1"/>
          <p:nvPr/>
        </p:nvSpPr>
        <p:spPr>
          <a:xfrm>
            <a:off x="3876203" y="88496"/>
            <a:ext cx="142539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Equity index</a:t>
            </a:r>
          </a:p>
        </p:txBody>
      </p:sp>
      <p:sp>
        <p:nvSpPr>
          <p:cNvPr id="18" name="TextBox 17">
            <a:extLst>
              <a:ext uri="{FF2B5EF4-FFF2-40B4-BE49-F238E27FC236}">
                <a16:creationId xmlns:a16="http://schemas.microsoft.com/office/drawing/2014/main" id="{3EA0B206-3C8F-674F-BFD0-00514F46419B}"/>
              </a:ext>
            </a:extLst>
          </p:cNvPr>
          <p:cNvSpPr txBox="1"/>
          <p:nvPr/>
        </p:nvSpPr>
        <p:spPr>
          <a:xfrm>
            <a:off x="5727037" y="90930"/>
            <a:ext cx="110017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CN score</a:t>
            </a:r>
          </a:p>
        </p:txBody>
      </p:sp>
      <p:sp>
        <p:nvSpPr>
          <p:cNvPr id="19" name="Rectangle 18">
            <a:extLst>
              <a:ext uri="{FF2B5EF4-FFF2-40B4-BE49-F238E27FC236}">
                <a16:creationId xmlns:a16="http://schemas.microsoft.com/office/drawing/2014/main" id="{67B46161-4F73-9142-82F3-5662E4ACD668}"/>
              </a:ext>
            </a:extLst>
          </p:cNvPr>
          <p:cNvSpPr/>
          <p:nvPr/>
        </p:nvSpPr>
        <p:spPr>
          <a:xfrm>
            <a:off x="2510537" y="995994"/>
            <a:ext cx="868101" cy="868101"/>
          </a:xfrm>
          <a:prstGeom prst="rect">
            <a:avLst/>
          </a:prstGeom>
          <a:solidFill>
            <a:srgbClr val="FF7E79">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81B259-956C-ED4A-BE6C-4A125658A82B}"/>
              </a:ext>
            </a:extLst>
          </p:cNvPr>
          <p:cNvSpPr/>
          <p:nvPr/>
        </p:nvSpPr>
        <p:spPr>
          <a:xfrm>
            <a:off x="4154847" y="2223736"/>
            <a:ext cx="868101" cy="868101"/>
          </a:xfrm>
          <a:prstGeom prst="rect">
            <a:avLst/>
          </a:prstGeom>
          <a:solidFill>
            <a:srgbClr val="FF7E7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BDEEC2-00B3-5F43-B645-1562DA2EC375}"/>
              </a:ext>
            </a:extLst>
          </p:cNvPr>
          <p:cNvSpPr/>
          <p:nvPr/>
        </p:nvSpPr>
        <p:spPr>
          <a:xfrm>
            <a:off x="4164707" y="995994"/>
            <a:ext cx="868101" cy="868101"/>
          </a:xfrm>
          <a:prstGeom prst="rect">
            <a:avLst/>
          </a:prstGeom>
          <a:solidFill>
            <a:srgbClr val="FF7E79">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A4B375-5918-8D46-8FD9-2DCEA73516D4}"/>
              </a:ext>
            </a:extLst>
          </p:cNvPr>
          <p:cNvSpPr/>
          <p:nvPr/>
        </p:nvSpPr>
        <p:spPr>
          <a:xfrm>
            <a:off x="5843072" y="2223736"/>
            <a:ext cx="868101" cy="868101"/>
          </a:xfrm>
          <a:prstGeom prst="rect">
            <a:avLst/>
          </a:prstGeom>
          <a:solidFill>
            <a:schemeClr val="accent6">
              <a:lumMod val="60000"/>
              <a:lumOff val="40000"/>
              <a:alpha val="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81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DFC6FC3F-7148-DB44-AAD0-7C8DB53A6E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32" y="108860"/>
            <a:ext cx="8420608" cy="5852160"/>
          </a:xfrm>
          <a:prstGeom prst="rect">
            <a:avLst/>
          </a:prstGeom>
        </p:spPr>
      </p:pic>
      <p:sp>
        <p:nvSpPr>
          <p:cNvPr id="22" name="TextBox 21">
            <a:extLst>
              <a:ext uri="{FF2B5EF4-FFF2-40B4-BE49-F238E27FC236}">
                <a16:creationId xmlns:a16="http://schemas.microsoft.com/office/drawing/2014/main" id="{2B8D192E-D554-1E4A-AA21-393DC5D51C5B}"/>
              </a:ext>
            </a:extLst>
          </p:cNvPr>
          <p:cNvSpPr txBox="1"/>
          <p:nvPr/>
        </p:nvSpPr>
        <p:spPr>
          <a:xfrm>
            <a:off x="7023381" y="4771939"/>
            <a:ext cx="4879251" cy="1477328"/>
          </a:xfrm>
          <a:prstGeom prst="rect">
            <a:avLst/>
          </a:prstGeom>
          <a:noFill/>
        </p:spPr>
        <p:txBody>
          <a:bodyPr wrap="square" rtlCol="0">
            <a:spAutoFit/>
          </a:bodyPr>
          <a:lstStyle/>
          <a:p>
            <a:r>
              <a:rPr lang="en-US" b="1" dirty="0">
                <a:solidFill>
                  <a:srgbClr val="000000"/>
                </a:solidFill>
                <a:latin typeface="Segoe UI" panose="020B0502040204020203" pitchFamily="34" charset="0"/>
                <a:cs typeface="Segoe UI" panose="020B0502040204020203" pitchFamily="34" charset="0"/>
              </a:rPr>
              <a:t>Medium but significant positive correlation</a:t>
            </a:r>
          </a:p>
          <a:p>
            <a:r>
              <a:rPr lang="en-US" i="1" dirty="0">
                <a:solidFill>
                  <a:srgbClr val="000000"/>
                </a:solidFill>
                <a:latin typeface="Segoe UI" panose="020B0502040204020203" pitchFamily="34" charset="0"/>
                <a:cs typeface="Segoe UI" panose="020B0502040204020203" pitchFamily="34" charset="0"/>
              </a:rPr>
              <a:t>R</a:t>
            </a:r>
            <a:r>
              <a:rPr lang="en-US" i="1" baseline="30000" dirty="0">
                <a:solidFill>
                  <a:srgbClr val="000000"/>
                </a:solidFill>
                <a:latin typeface="Segoe UI" panose="020B0502040204020203" pitchFamily="34" charset="0"/>
                <a:cs typeface="Segoe UI" panose="020B0502040204020203" pitchFamily="34" charset="0"/>
              </a:rPr>
              <a:t>2</a:t>
            </a:r>
            <a:r>
              <a:rPr lang="en-US" dirty="0">
                <a:solidFill>
                  <a:srgbClr val="000000"/>
                </a:solidFill>
                <a:latin typeface="Segoe UI" panose="020B0502040204020203" pitchFamily="34" charset="0"/>
                <a:cs typeface="Segoe UI" panose="020B0502040204020203" pitchFamily="34" charset="0"/>
              </a:rPr>
              <a:t> = 0.24 = “24% of the variation in shooting rates and COVID-19 infection rates can be explained by the linear relationship between the two”</a:t>
            </a:r>
          </a:p>
        </p:txBody>
      </p:sp>
      <p:pic>
        <p:nvPicPr>
          <p:cNvPr id="2" name="Picture 1">
            <a:extLst>
              <a:ext uri="{FF2B5EF4-FFF2-40B4-BE49-F238E27FC236}">
                <a16:creationId xmlns:a16="http://schemas.microsoft.com/office/drawing/2014/main" id="{A9BD29A3-D258-BB4F-A0AB-EACF91DCE3C6}"/>
              </a:ext>
            </a:extLst>
          </p:cNvPr>
          <p:cNvPicPr>
            <a:picLocks noChangeAspect="1"/>
          </p:cNvPicPr>
          <p:nvPr/>
        </p:nvPicPr>
        <p:blipFill>
          <a:blip r:embed="rId5"/>
          <a:stretch>
            <a:fillRect/>
          </a:stretch>
        </p:blipFill>
        <p:spPr>
          <a:xfrm>
            <a:off x="9137884" y="814101"/>
            <a:ext cx="2389497" cy="2543920"/>
          </a:xfrm>
          <a:prstGeom prst="rect">
            <a:avLst/>
          </a:prstGeom>
        </p:spPr>
      </p:pic>
    </p:spTree>
    <p:extLst>
      <p:ext uri="{BB962C8B-B14F-4D97-AF65-F5344CB8AC3E}">
        <p14:creationId xmlns:p14="http://schemas.microsoft.com/office/powerpoint/2010/main" val="114303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3612D2BD-DDC4-564D-864F-AA5F0FEDF1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30" y="108858"/>
            <a:ext cx="8420607" cy="5852159"/>
          </a:xfrm>
          <a:prstGeom prst="rect">
            <a:avLst/>
          </a:prstGeom>
        </p:spPr>
      </p:pic>
      <p:sp>
        <p:nvSpPr>
          <p:cNvPr id="8" name="TextBox 7">
            <a:extLst>
              <a:ext uri="{FF2B5EF4-FFF2-40B4-BE49-F238E27FC236}">
                <a16:creationId xmlns:a16="http://schemas.microsoft.com/office/drawing/2014/main" id="{99ABD0A7-E386-B94D-9009-0252DB4ABE96}"/>
              </a:ext>
            </a:extLst>
          </p:cNvPr>
          <p:cNvSpPr txBox="1"/>
          <p:nvPr/>
        </p:nvSpPr>
        <p:spPr>
          <a:xfrm>
            <a:off x="7023381" y="4771939"/>
            <a:ext cx="4879251" cy="1477328"/>
          </a:xfrm>
          <a:prstGeom prst="rect">
            <a:avLst/>
          </a:prstGeom>
          <a:noFill/>
        </p:spPr>
        <p:txBody>
          <a:bodyPr wrap="square" rtlCol="0">
            <a:spAutoFit/>
          </a:bodyPr>
          <a:lstStyle/>
          <a:p>
            <a:r>
              <a:rPr lang="en-US" b="1" dirty="0">
                <a:solidFill>
                  <a:srgbClr val="000000"/>
                </a:solidFill>
                <a:latin typeface="Segoe UI" panose="020B0502040204020203" pitchFamily="34" charset="0"/>
                <a:cs typeface="Segoe UI" panose="020B0502040204020203" pitchFamily="34" charset="0"/>
              </a:rPr>
              <a:t>Weak but significant negative correlation</a:t>
            </a:r>
          </a:p>
          <a:p>
            <a:r>
              <a:rPr lang="en-US" i="1" dirty="0">
                <a:solidFill>
                  <a:srgbClr val="000000"/>
                </a:solidFill>
                <a:latin typeface="Segoe UI" panose="020B0502040204020203" pitchFamily="34" charset="0"/>
                <a:cs typeface="Segoe UI" panose="020B0502040204020203" pitchFamily="34" charset="0"/>
              </a:rPr>
              <a:t>R</a:t>
            </a:r>
            <a:r>
              <a:rPr lang="en-US" i="1" baseline="30000" dirty="0">
                <a:solidFill>
                  <a:srgbClr val="000000"/>
                </a:solidFill>
                <a:latin typeface="Segoe UI" panose="020B0502040204020203" pitchFamily="34" charset="0"/>
                <a:cs typeface="Segoe UI" panose="020B0502040204020203" pitchFamily="34" charset="0"/>
              </a:rPr>
              <a:t>2</a:t>
            </a:r>
            <a:r>
              <a:rPr lang="en-US" dirty="0">
                <a:solidFill>
                  <a:srgbClr val="000000"/>
                </a:solidFill>
                <a:latin typeface="Segoe UI" panose="020B0502040204020203" pitchFamily="34" charset="0"/>
                <a:cs typeface="Segoe UI" panose="020B0502040204020203" pitchFamily="34" charset="0"/>
              </a:rPr>
              <a:t> = 0.03 = “3% of the variation in complete neighborhood score and COVID-19 infection rates can be explained by the linear relationship between the two”</a:t>
            </a:r>
          </a:p>
        </p:txBody>
      </p:sp>
    </p:spTree>
    <p:extLst>
      <p:ext uri="{BB962C8B-B14F-4D97-AF65-F5344CB8AC3E}">
        <p14:creationId xmlns:p14="http://schemas.microsoft.com/office/powerpoint/2010/main" val="352612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2F90561-97B9-954C-B27D-94620951AD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30" y="108858"/>
            <a:ext cx="8420607" cy="5852159"/>
          </a:xfrm>
          <a:prstGeom prst="rect">
            <a:avLst/>
          </a:prstGeom>
        </p:spPr>
      </p:pic>
      <p:sp>
        <p:nvSpPr>
          <p:cNvPr id="8" name="TextBox 7">
            <a:extLst>
              <a:ext uri="{FF2B5EF4-FFF2-40B4-BE49-F238E27FC236}">
                <a16:creationId xmlns:a16="http://schemas.microsoft.com/office/drawing/2014/main" id="{99ABD0A7-E386-B94D-9009-0252DB4ABE96}"/>
              </a:ext>
            </a:extLst>
          </p:cNvPr>
          <p:cNvSpPr txBox="1"/>
          <p:nvPr/>
        </p:nvSpPr>
        <p:spPr>
          <a:xfrm>
            <a:off x="7023381" y="4771939"/>
            <a:ext cx="4879251" cy="1477328"/>
          </a:xfrm>
          <a:prstGeom prst="rect">
            <a:avLst/>
          </a:prstGeom>
          <a:noFill/>
        </p:spPr>
        <p:txBody>
          <a:bodyPr wrap="square" rtlCol="0">
            <a:spAutoFit/>
          </a:bodyPr>
          <a:lstStyle/>
          <a:p>
            <a:r>
              <a:rPr lang="en-US" b="1" dirty="0">
                <a:solidFill>
                  <a:srgbClr val="000000"/>
                </a:solidFill>
                <a:latin typeface="Segoe UI" panose="020B0502040204020203" pitchFamily="34" charset="0"/>
                <a:cs typeface="Segoe UI" panose="020B0502040204020203" pitchFamily="34" charset="0"/>
              </a:rPr>
              <a:t>Medium but significant positive correlation</a:t>
            </a:r>
          </a:p>
          <a:p>
            <a:r>
              <a:rPr lang="en-US" i="1" dirty="0">
                <a:solidFill>
                  <a:srgbClr val="000000"/>
                </a:solidFill>
                <a:latin typeface="Segoe UI" panose="020B0502040204020203" pitchFamily="34" charset="0"/>
                <a:cs typeface="Segoe UI" panose="020B0502040204020203" pitchFamily="34" charset="0"/>
              </a:rPr>
              <a:t>R</a:t>
            </a:r>
            <a:r>
              <a:rPr lang="en-US" i="1" baseline="30000" dirty="0">
                <a:solidFill>
                  <a:srgbClr val="000000"/>
                </a:solidFill>
                <a:latin typeface="Segoe UI" panose="020B0502040204020203" pitchFamily="34" charset="0"/>
                <a:cs typeface="Segoe UI" panose="020B0502040204020203" pitchFamily="34" charset="0"/>
              </a:rPr>
              <a:t>2</a:t>
            </a:r>
            <a:r>
              <a:rPr lang="en-US" dirty="0">
                <a:solidFill>
                  <a:srgbClr val="000000"/>
                </a:solidFill>
                <a:latin typeface="Segoe UI" panose="020B0502040204020203" pitchFamily="34" charset="0"/>
                <a:cs typeface="Segoe UI" panose="020B0502040204020203" pitchFamily="34" charset="0"/>
              </a:rPr>
              <a:t> = 0.49 = “49% of the variation in equity index and COVID-19 infection rates can be explained by the linear relationship between the two”</a:t>
            </a:r>
          </a:p>
        </p:txBody>
      </p:sp>
    </p:spTree>
    <p:extLst>
      <p:ext uri="{BB962C8B-B14F-4D97-AF65-F5344CB8AC3E}">
        <p14:creationId xmlns:p14="http://schemas.microsoft.com/office/powerpoint/2010/main" val="4026701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640-5E81-1946-9DFA-99AC009059F6}"/>
              </a:ext>
            </a:extLst>
          </p:cNvPr>
          <p:cNvSpPr>
            <a:spLocks noGrp="1"/>
          </p:cNvSpPr>
          <p:nvPr>
            <p:ph type="title"/>
          </p:nvPr>
        </p:nvSpPr>
        <p:spPr/>
        <p:txBody>
          <a:bodyPr/>
          <a:lstStyle/>
          <a:p>
            <a:r>
              <a:rPr lang="en-US" dirty="0"/>
              <a:t>Bivariate Maps</a:t>
            </a:r>
          </a:p>
        </p:txBody>
      </p:sp>
      <p:sp>
        <p:nvSpPr>
          <p:cNvPr id="3" name="Text Placeholder 2">
            <a:extLst>
              <a:ext uri="{FF2B5EF4-FFF2-40B4-BE49-F238E27FC236}">
                <a16:creationId xmlns:a16="http://schemas.microsoft.com/office/drawing/2014/main" id="{912C4057-1593-A642-902F-FD25DF54F8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B725A4-3C55-324B-ACA6-EF1C96D0FA8E}"/>
              </a:ext>
            </a:extLst>
          </p:cNvPr>
          <p:cNvSpPr>
            <a:spLocks noGrp="1"/>
          </p:cNvSpPr>
          <p:nvPr>
            <p:ph type="sldNum" sz="quarter" idx="12"/>
          </p:nvPr>
        </p:nvSpPr>
        <p:spPr/>
        <p:txBody>
          <a:bodyPr/>
          <a:lstStyle/>
          <a:p>
            <a:fld id="{DB2E9E87-57D5-2143-8C2B-71972BC7BE17}" type="slidenum">
              <a:rPr lang="en-US" smtClean="0"/>
              <a:pPr/>
              <a:t>15</a:t>
            </a:fld>
            <a:endParaRPr lang="en-US" dirty="0"/>
          </a:p>
        </p:txBody>
      </p:sp>
    </p:spTree>
    <p:extLst>
      <p:ext uri="{BB962C8B-B14F-4D97-AF65-F5344CB8AC3E}">
        <p14:creationId xmlns:p14="http://schemas.microsoft.com/office/powerpoint/2010/main" val="382667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2539FA8-9EC8-3844-9609-5FE4CC8B99D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42" b="4709"/>
          <a:stretch/>
        </p:blipFill>
        <p:spPr>
          <a:xfrm>
            <a:off x="45738" y="0"/>
            <a:ext cx="8194877" cy="6076952"/>
          </a:xfrm>
          <a:prstGeom prst="rect">
            <a:avLst/>
          </a:prstGeom>
        </p:spPr>
      </p:pic>
      <p:pic>
        <p:nvPicPr>
          <p:cNvPr id="13" name="Graphic 12">
            <a:extLst>
              <a:ext uri="{FF2B5EF4-FFF2-40B4-BE49-F238E27FC236}">
                <a16:creationId xmlns:a16="http://schemas.microsoft.com/office/drawing/2014/main" id="{77F8E13F-FEF8-6B4B-95F1-BA5B1B32473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1970" t="14562" r="7910" b="64022"/>
          <a:stretch/>
        </p:blipFill>
        <p:spPr>
          <a:xfrm>
            <a:off x="7880828" y="3650331"/>
            <a:ext cx="1648858" cy="1535667"/>
          </a:xfrm>
          <a:prstGeom prst="rect">
            <a:avLst/>
          </a:prstGeom>
        </p:spPr>
      </p:pic>
      <p:sp>
        <p:nvSpPr>
          <p:cNvPr id="20" name="Rectangle 19">
            <a:extLst>
              <a:ext uri="{FF2B5EF4-FFF2-40B4-BE49-F238E27FC236}">
                <a16:creationId xmlns:a16="http://schemas.microsoft.com/office/drawing/2014/main" id="{8A7EC26D-E978-7C49-9E4E-DFE8544FD124}"/>
              </a:ext>
            </a:extLst>
          </p:cNvPr>
          <p:cNvSpPr/>
          <p:nvPr/>
        </p:nvSpPr>
        <p:spPr>
          <a:xfrm>
            <a:off x="5844398" y="136525"/>
            <a:ext cx="1977578" cy="1703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032C6DE-F13E-764E-B662-47C399D579AA}"/>
              </a:ext>
            </a:extLst>
          </p:cNvPr>
          <p:cNvSpPr>
            <a:spLocks noGrp="1"/>
          </p:cNvSpPr>
          <p:nvPr>
            <p:ph type="sldNum" sz="quarter" idx="12"/>
          </p:nvPr>
        </p:nvSpPr>
        <p:spPr/>
        <p:txBody>
          <a:bodyPr/>
          <a:lstStyle/>
          <a:p>
            <a:fld id="{DB2E9E87-57D5-2143-8C2B-71972BC7BE17}" type="slidenum">
              <a:rPr lang="en-US" smtClean="0"/>
              <a:pPr/>
              <a:t>16</a:t>
            </a:fld>
            <a:endParaRPr lang="en-US" dirty="0"/>
          </a:p>
        </p:txBody>
      </p:sp>
      <p:sp>
        <p:nvSpPr>
          <p:cNvPr id="8" name="Title 1">
            <a:extLst>
              <a:ext uri="{FF2B5EF4-FFF2-40B4-BE49-F238E27FC236}">
                <a16:creationId xmlns:a16="http://schemas.microsoft.com/office/drawing/2014/main" id="{37DAC052-BC1A-2A4A-A6EC-87BC39409185}"/>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Shootings and Infections </a:t>
            </a:r>
          </a:p>
        </p:txBody>
      </p:sp>
      <p:sp>
        <p:nvSpPr>
          <p:cNvPr id="15" name="TextBox 14">
            <a:extLst>
              <a:ext uri="{FF2B5EF4-FFF2-40B4-BE49-F238E27FC236}">
                <a16:creationId xmlns:a16="http://schemas.microsoft.com/office/drawing/2014/main" id="{47D2DC19-61BB-8D42-93C0-1229797D9C68}"/>
              </a:ext>
            </a:extLst>
          </p:cNvPr>
          <p:cNvSpPr txBox="1"/>
          <p:nvPr/>
        </p:nvSpPr>
        <p:spPr>
          <a:xfrm>
            <a:off x="9381785" y="2627978"/>
            <a:ext cx="1781450"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More infections</a:t>
            </a:r>
          </a:p>
          <a:p>
            <a:r>
              <a:rPr lang="en-US" dirty="0">
                <a:latin typeface="Segoe UI" panose="020B0502040204020203" pitchFamily="34" charset="0"/>
                <a:cs typeface="Segoe UI" panose="020B0502040204020203" pitchFamily="34" charset="0"/>
              </a:rPr>
              <a:t>More shootings</a:t>
            </a:r>
          </a:p>
        </p:txBody>
      </p:sp>
      <p:sp>
        <p:nvSpPr>
          <p:cNvPr id="16" name="TextBox 15">
            <a:extLst>
              <a:ext uri="{FF2B5EF4-FFF2-40B4-BE49-F238E27FC236}">
                <a16:creationId xmlns:a16="http://schemas.microsoft.com/office/drawing/2014/main" id="{1350AC4A-7884-D948-B1A4-CE0AE484CB20}"/>
              </a:ext>
            </a:extLst>
          </p:cNvPr>
          <p:cNvSpPr txBox="1"/>
          <p:nvPr/>
        </p:nvSpPr>
        <p:spPr>
          <a:xfrm>
            <a:off x="9973347" y="4686296"/>
            <a:ext cx="1828193"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Fewer infections</a:t>
            </a:r>
          </a:p>
          <a:p>
            <a:r>
              <a:rPr lang="en-US" dirty="0">
                <a:latin typeface="Segoe UI" panose="020B0502040204020203" pitchFamily="34" charset="0"/>
                <a:cs typeface="Segoe UI" panose="020B0502040204020203" pitchFamily="34" charset="0"/>
              </a:rPr>
              <a:t>More shootings</a:t>
            </a:r>
          </a:p>
        </p:txBody>
      </p:sp>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B9728F8A-D78A-244D-A4EF-54DBF7A8D0E4}"/>
                  </a:ext>
                </a:extLst>
              </p14:cNvPr>
              <p14:cNvContentPartPr/>
              <p14:nvPr/>
            </p14:nvContentPartPr>
            <p14:xfrm>
              <a:off x="9147865" y="4706375"/>
              <a:ext cx="808200" cy="354600"/>
            </p14:xfrm>
          </p:contentPart>
        </mc:Choice>
        <mc:Fallback xmlns="">
          <p:pic>
            <p:nvPicPr>
              <p:cNvPr id="17" name="Ink 16">
                <a:extLst>
                  <a:ext uri="{FF2B5EF4-FFF2-40B4-BE49-F238E27FC236}">
                    <a16:creationId xmlns:a16="http://schemas.microsoft.com/office/drawing/2014/main" id="{B9728F8A-D78A-244D-A4EF-54DBF7A8D0E4}"/>
                  </a:ext>
                </a:extLst>
              </p:cNvPr>
              <p:cNvPicPr/>
              <p:nvPr/>
            </p:nvPicPr>
            <p:blipFill>
              <a:blip r:embed="rId6"/>
              <a:stretch>
                <a:fillRect/>
              </a:stretch>
            </p:blipFill>
            <p:spPr>
              <a:xfrm>
                <a:off x="9139225" y="4697735"/>
                <a:ext cx="8258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7262C12C-D995-2041-82AE-9E722A3C2EC1}"/>
                  </a:ext>
                </a:extLst>
              </p14:cNvPr>
              <p14:cNvContentPartPr/>
              <p14:nvPr/>
            </p14:nvContentPartPr>
            <p14:xfrm>
              <a:off x="9235705" y="3265655"/>
              <a:ext cx="713520" cy="650160"/>
            </p14:xfrm>
          </p:contentPart>
        </mc:Choice>
        <mc:Fallback xmlns="">
          <p:pic>
            <p:nvPicPr>
              <p:cNvPr id="18" name="Ink 17">
                <a:extLst>
                  <a:ext uri="{FF2B5EF4-FFF2-40B4-BE49-F238E27FC236}">
                    <a16:creationId xmlns:a16="http://schemas.microsoft.com/office/drawing/2014/main" id="{7262C12C-D995-2041-82AE-9E722A3C2EC1}"/>
                  </a:ext>
                </a:extLst>
              </p:cNvPr>
              <p:cNvPicPr/>
              <p:nvPr/>
            </p:nvPicPr>
            <p:blipFill>
              <a:blip r:embed="rId8"/>
              <a:stretch>
                <a:fillRect/>
              </a:stretch>
            </p:blipFill>
            <p:spPr>
              <a:xfrm>
                <a:off x="9226705" y="3256655"/>
                <a:ext cx="731160" cy="667800"/>
              </a:xfrm>
              <a:prstGeom prst="rect">
                <a:avLst/>
              </a:prstGeom>
            </p:spPr>
          </p:pic>
        </mc:Fallback>
      </mc:AlternateContent>
    </p:spTree>
    <p:extLst>
      <p:ext uri="{BB962C8B-B14F-4D97-AF65-F5344CB8AC3E}">
        <p14:creationId xmlns:p14="http://schemas.microsoft.com/office/powerpoint/2010/main" val="2909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a:extLst>
              <a:ext uri="{FF2B5EF4-FFF2-40B4-BE49-F238E27FC236}">
                <a16:creationId xmlns:a16="http://schemas.microsoft.com/office/drawing/2014/main" id="{49DAC6AA-03CF-5942-8279-453D22F24CC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0843" b="4992"/>
          <a:stretch/>
        </p:blipFill>
        <p:spPr>
          <a:xfrm>
            <a:off x="39342" y="10886"/>
            <a:ext cx="8194876" cy="6035083"/>
          </a:xfrm>
          <a:prstGeom prst="rect">
            <a:avLst/>
          </a:prstGeom>
        </p:spPr>
      </p:pic>
      <p:sp>
        <p:nvSpPr>
          <p:cNvPr id="41" name="Rectangle 40">
            <a:extLst>
              <a:ext uri="{FF2B5EF4-FFF2-40B4-BE49-F238E27FC236}">
                <a16:creationId xmlns:a16="http://schemas.microsoft.com/office/drawing/2014/main" id="{4620CAD3-CD53-3C47-B009-C9EF662CA9CE}"/>
              </a:ext>
            </a:extLst>
          </p:cNvPr>
          <p:cNvSpPr/>
          <p:nvPr/>
        </p:nvSpPr>
        <p:spPr>
          <a:xfrm>
            <a:off x="5844398" y="136525"/>
            <a:ext cx="1977578" cy="1703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6A1B6D2F-A735-F346-933F-4888948B71F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2182" t="13326" r="7717" b="63781"/>
          <a:stretch/>
        </p:blipFill>
        <p:spPr>
          <a:xfrm>
            <a:off x="7875198" y="3564357"/>
            <a:ext cx="1647290" cy="1641513"/>
          </a:xfrm>
          <a:prstGeom prst="rect">
            <a:avLst/>
          </a:prstGeom>
        </p:spPr>
      </p:pic>
      <p:sp>
        <p:nvSpPr>
          <p:cNvPr id="2" name="Slide Number Placeholder 1">
            <a:extLst>
              <a:ext uri="{FF2B5EF4-FFF2-40B4-BE49-F238E27FC236}">
                <a16:creationId xmlns:a16="http://schemas.microsoft.com/office/drawing/2014/main" id="{3032C6DE-F13E-764E-B662-47C399D579AA}"/>
              </a:ext>
            </a:extLst>
          </p:cNvPr>
          <p:cNvSpPr>
            <a:spLocks noGrp="1"/>
          </p:cNvSpPr>
          <p:nvPr>
            <p:ph type="sldNum" sz="quarter" idx="12"/>
          </p:nvPr>
        </p:nvSpPr>
        <p:spPr/>
        <p:txBody>
          <a:bodyPr/>
          <a:lstStyle/>
          <a:p>
            <a:fld id="{DB2E9E87-57D5-2143-8C2B-71972BC7BE17}" type="slidenum">
              <a:rPr lang="en-US" smtClean="0"/>
              <a:pPr/>
              <a:t>17</a:t>
            </a:fld>
            <a:endParaRPr lang="en-US" dirty="0"/>
          </a:p>
        </p:txBody>
      </p:sp>
      <p:sp>
        <p:nvSpPr>
          <p:cNvPr id="9" name="Title 1">
            <a:extLst>
              <a:ext uri="{FF2B5EF4-FFF2-40B4-BE49-F238E27FC236}">
                <a16:creationId xmlns:a16="http://schemas.microsoft.com/office/drawing/2014/main" id="{4EA33113-C67A-984D-AB79-9F1FF3265CB5}"/>
              </a:ext>
            </a:extLst>
          </p:cNvPr>
          <p:cNvSpPr txBox="1">
            <a:spLocks/>
          </p:cNvSpPr>
          <p:nvPr/>
        </p:nvSpPr>
        <p:spPr>
          <a:xfrm>
            <a:off x="4891489" y="136525"/>
            <a:ext cx="6844553"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Shootings and Equity</a:t>
            </a:r>
          </a:p>
        </p:txBody>
      </p:sp>
      <p:sp>
        <p:nvSpPr>
          <p:cNvPr id="6" name="TextBox 5">
            <a:extLst>
              <a:ext uri="{FF2B5EF4-FFF2-40B4-BE49-F238E27FC236}">
                <a16:creationId xmlns:a16="http://schemas.microsoft.com/office/drawing/2014/main" id="{5E7B2D79-F2DA-5345-B3BB-90D17C693DE3}"/>
              </a:ext>
            </a:extLst>
          </p:cNvPr>
          <p:cNvSpPr txBox="1"/>
          <p:nvPr/>
        </p:nvSpPr>
        <p:spPr>
          <a:xfrm>
            <a:off x="9381785" y="2627978"/>
            <a:ext cx="2172390"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Higher vulnerability</a:t>
            </a:r>
          </a:p>
          <a:p>
            <a:r>
              <a:rPr lang="en-US" dirty="0">
                <a:latin typeface="Segoe UI" panose="020B0502040204020203" pitchFamily="34" charset="0"/>
                <a:cs typeface="Segoe UI" panose="020B0502040204020203" pitchFamily="34" charset="0"/>
              </a:rPr>
              <a:t>High shootings</a:t>
            </a:r>
          </a:p>
        </p:txBody>
      </p:sp>
      <p:sp>
        <p:nvSpPr>
          <p:cNvPr id="10" name="TextBox 9">
            <a:extLst>
              <a:ext uri="{FF2B5EF4-FFF2-40B4-BE49-F238E27FC236}">
                <a16:creationId xmlns:a16="http://schemas.microsoft.com/office/drawing/2014/main" id="{F126D982-4F6B-DB45-9CBF-FE9429157585}"/>
              </a:ext>
            </a:extLst>
          </p:cNvPr>
          <p:cNvSpPr txBox="1"/>
          <p:nvPr/>
        </p:nvSpPr>
        <p:spPr>
          <a:xfrm>
            <a:off x="9973347" y="4686296"/>
            <a:ext cx="2095895"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Lower vulnerability</a:t>
            </a:r>
          </a:p>
          <a:p>
            <a:r>
              <a:rPr lang="en-US" dirty="0">
                <a:latin typeface="Segoe UI" panose="020B0502040204020203" pitchFamily="34" charset="0"/>
                <a:cs typeface="Segoe UI" panose="020B0502040204020203" pitchFamily="34" charset="0"/>
              </a:rPr>
              <a:t>High shootings</a:t>
            </a:r>
          </a:p>
        </p:txBody>
      </p:sp>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E85264A5-C0D3-9C4E-A3EF-509A949E0FEE}"/>
                  </a:ext>
                </a:extLst>
              </p14:cNvPr>
              <p14:cNvContentPartPr/>
              <p14:nvPr/>
            </p14:nvContentPartPr>
            <p14:xfrm>
              <a:off x="9147865" y="4706375"/>
              <a:ext cx="808200" cy="354600"/>
            </p14:xfrm>
          </p:contentPart>
        </mc:Choice>
        <mc:Fallback xmlns="">
          <p:pic>
            <p:nvPicPr>
              <p:cNvPr id="34" name="Ink 33">
                <a:extLst>
                  <a:ext uri="{FF2B5EF4-FFF2-40B4-BE49-F238E27FC236}">
                    <a16:creationId xmlns:a16="http://schemas.microsoft.com/office/drawing/2014/main" id="{E85264A5-C0D3-9C4E-A3EF-509A949E0FEE}"/>
                  </a:ext>
                </a:extLst>
              </p:cNvPr>
              <p:cNvPicPr/>
              <p:nvPr/>
            </p:nvPicPr>
            <p:blipFill>
              <a:blip r:embed="rId5"/>
              <a:stretch>
                <a:fillRect/>
              </a:stretch>
            </p:blipFill>
            <p:spPr>
              <a:xfrm>
                <a:off x="9139225" y="4697735"/>
                <a:ext cx="8258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437F4AF1-1713-1E49-BAAA-E7B8025E616A}"/>
                  </a:ext>
                </a:extLst>
              </p14:cNvPr>
              <p14:cNvContentPartPr/>
              <p14:nvPr/>
            </p14:nvContentPartPr>
            <p14:xfrm>
              <a:off x="9235705" y="3265655"/>
              <a:ext cx="713520" cy="650160"/>
            </p14:xfrm>
          </p:contentPart>
        </mc:Choice>
        <mc:Fallback xmlns="">
          <p:pic>
            <p:nvPicPr>
              <p:cNvPr id="36" name="Ink 35">
                <a:extLst>
                  <a:ext uri="{FF2B5EF4-FFF2-40B4-BE49-F238E27FC236}">
                    <a16:creationId xmlns:a16="http://schemas.microsoft.com/office/drawing/2014/main" id="{437F4AF1-1713-1E49-BAAA-E7B8025E616A}"/>
                  </a:ext>
                </a:extLst>
              </p:cNvPr>
              <p:cNvPicPr/>
              <p:nvPr/>
            </p:nvPicPr>
            <p:blipFill>
              <a:blip r:embed="rId7"/>
              <a:stretch>
                <a:fillRect/>
              </a:stretch>
            </p:blipFill>
            <p:spPr>
              <a:xfrm>
                <a:off x="9226705" y="3256655"/>
                <a:ext cx="731160" cy="667800"/>
              </a:xfrm>
              <a:prstGeom prst="rect">
                <a:avLst/>
              </a:prstGeom>
            </p:spPr>
          </p:pic>
        </mc:Fallback>
      </mc:AlternateContent>
    </p:spTree>
    <p:extLst>
      <p:ext uri="{BB962C8B-B14F-4D97-AF65-F5344CB8AC3E}">
        <p14:creationId xmlns:p14="http://schemas.microsoft.com/office/powerpoint/2010/main" val="154920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78D2901-843C-634E-9644-C0EE54D3AC9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0671" b="3462"/>
          <a:stretch/>
        </p:blipFill>
        <p:spPr>
          <a:xfrm>
            <a:off x="10885" y="0"/>
            <a:ext cx="8240617" cy="6191480"/>
          </a:xfrm>
          <a:prstGeom prst="rect">
            <a:avLst/>
          </a:prstGeom>
        </p:spPr>
      </p:pic>
      <p:sp>
        <p:nvSpPr>
          <p:cNvPr id="20" name="Rectangle 19">
            <a:extLst>
              <a:ext uri="{FF2B5EF4-FFF2-40B4-BE49-F238E27FC236}">
                <a16:creationId xmlns:a16="http://schemas.microsoft.com/office/drawing/2014/main" id="{8A7EC26D-E978-7C49-9E4E-DFE8544FD124}"/>
              </a:ext>
            </a:extLst>
          </p:cNvPr>
          <p:cNvSpPr/>
          <p:nvPr/>
        </p:nvSpPr>
        <p:spPr>
          <a:xfrm>
            <a:off x="5844398" y="136525"/>
            <a:ext cx="1977578" cy="1703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17AB3D4-24AB-B842-B73E-613BA8BD2BA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2756" t="15106" r="8767" b="63482"/>
          <a:stretch/>
        </p:blipFill>
        <p:spPr>
          <a:xfrm>
            <a:off x="7931523" y="3668243"/>
            <a:ext cx="1522621" cy="1543912"/>
          </a:xfrm>
          <a:prstGeom prst="rect">
            <a:avLst/>
          </a:prstGeom>
        </p:spPr>
      </p:pic>
      <p:sp>
        <p:nvSpPr>
          <p:cNvPr id="2" name="Slide Number Placeholder 1">
            <a:extLst>
              <a:ext uri="{FF2B5EF4-FFF2-40B4-BE49-F238E27FC236}">
                <a16:creationId xmlns:a16="http://schemas.microsoft.com/office/drawing/2014/main" id="{3032C6DE-F13E-764E-B662-47C399D579AA}"/>
              </a:ext>
            </a:extLst>
          </p:cNvPr>
          <p:cNvSpPr>
            <a:spLocks noGrp="1"/>
          </p:cNvSpPr>
          <p:nvPr>
            <p:ph type="sldNum" sz="quarter" idx="12"/>
          </p:nvPr>
        </p:nvSpPr>
        <p:spPr/>
        <p:txBody>
          <a:bodyPr/>
          <a:lstStyle/>
          <a:p>
            <a:fld id="{DB2E9E87-57D5-2143-8C2B-71972BC7BE17}" type="slidenum">
              <a:rPr lang="en-US" smtClean="0"/>
              <a:pPr/>
              <a:t>18</a:t>
            </a:fld>
            <a:endParaRPr lang="en-US" dirty="0"/>
          </a:p>
        </p:txBody>
      </p:sp>
      <p:sp>
        <p:nvSpPr>
          <p:cNvPr id="8" name="Title 1">
            <a:extLst>
              <a:ext uri="{FF2B5EF4-FFF2-40B4-BE49-F238E27FC236}">
                <a16:creationId xmlns:a16="http://schemas.microsoft.com/office/drawing/2014/main" id="{37DAC052-BC1A-2A4A-A6EC-87BC39409185}"/>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Shootings and Completeness </a:t>
            </a:r>
          </a:p>
        </p:txBody>
      </p:sp>
      <p:sp>
        <p:nvSpPr>
          <p:cNvPr id="15" name="TextBox 14">
            <a:extLst>
              <a:ext uri="{FF2B5EF4-FFF2-40B4-BE49-F238E27FC236}">
                <a16:creationId xmlns:a16="http://schemas.microsoft.com/office/drawing/2014/main" id="{47D2DC19-61BB-8D42-93C0-1229797D9C68}"/>
              </a:ext>
            </a:extLst>
          </p:cNvPr>
          <p:cNvSpPr txBox="1"/>
          <p:nvPr/>
        </p:nvSpPr>
        <p:spPr>
          <a:xfrm>
            <a:off x="9381785" y="2627978"/>
            <a:ext cx="1922321"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More incomplete</a:t>
            </a:r>
          </a:p>
          <a:p>
            <a:r>
              <a:rPr lang="en-US" dirty="0">
                <a:latin typeface="Segoe UI" panose="020B0502040204020203" pitchFamily="34" charset="0"/>
                <a:cs typeface="Segoe UI" panose="020B0502040204020203" pitchFamily="34" charset="0"/>
              </a:rPr>
              <a:t>More shootings</a:t>
            </a:r>
          </a:p>
        </p:txBody>
      </p:sp>
      <p:sp>
        <p:nvSpPr>
          <p:cNvPr id="16" name="TextBox 15">
            <a:extLst>
              <a:ext uri="{FF2B5EF4-FFF2-40B4-BE49-F238E27FC236}">
                <a16:creationId xmlns:a16="http://schemas.microsoft.com/office/drawing/2014/main" id="{1350AC4A-7884-D948-B1A4-CE0AE484CB20}"/>
              </a:ext>
            </a:extLst>
          </p:cNvPr>
          <p:cNvSpPr txBox="1"/>
          <p:nvPr/>
        </p:nvSpPr>
        <p:spPr>
          <a:xfrm>
            <a:off x="9973347" y="4686296"/>
            <a:ext cx="1781450" cy="646331"/>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More complete</a:t>
            </a:r>
          </a:p>
          <a:p>
            <a:r>
              <a:rPr lang="en-US" dirty="0">
                <a:latin typeface="Segoe UI" panose="020B0502040204020203" pitchFamily="34" charset="0"/>
                <a:cs typeface="Segoe UI" panose="020B0502040204020203" pitchFamily="34" charset="0"/>
              </a:rPr>
              <a:t>More shootings</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B9728F8A-D78A-244D-A4EF-54DBF7A8D0E4}"/>
                  </a:ext>
                </a:extLst>
              </p14:cNvPr>
              <p14:cNvContentPartPr/>
              <p14:nvPr/>
            </p14:nvContentPartPr>
            <p14:xfrm>
              <a:off x="9147865" y="4706375"/>
              <a:ext cx="808200" cy="354600"/>
            </p14:xfrm>
          </p:contentPart>
        </mc:Choice>
        <mc:Fallback xmlns="">
          <p:pic>
            <p:nvPicPr>
              <p:cNvPr id="17" name="Ink 16">
                <a:extLst>
                  <a:ext uri="{FF2B5EF4-FFF2-40B4-BE49-F238E27FC236}">
                    <a16:creationId xmlns:a16="http://schemas.microsoft.com/office/drawing/2014/main" id="{B9728F8A-D78A-244D-A4EF-54DBF7A8D0E4}"/>
                  </a:ext>
                </a:extLst>
              </p:cNvPr>
              <p:cNvPicPr/>
              <p:nvPr/>
            </p:nvPicPr>
            <p:blipFill>
              <a:blip r:embed="rId5"/>
              <a:stretch>
                <a:fillRect/>
              </a:stretch>
            </p:blipFill>
            <p:spPr>
              <a:xfrm>
                <a:off x="9139225" y="4697735"/>
                <a:ext cx="8258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7262C12C-D995-2041-82AE-9E722A3C2EC1}"/>
                  </a:ext>
                </a:extLst>
              </p14:cNvPr>
              <p14:cNvContentPartPr/>
              <p14:nvPr/>
            </p14:nvContentPartPr>
            <p14:xfrm>
              <a:off x="9235705" y="3265655"/>
              <a:ext cx="713520" cy="650160"/>
            </p14:xfrm>
          </p:contentPart>
        </mc:Choice>
        <mc:Fallback xmlns="">
          <p:pic>
            <p:nvPicPr>
              <p:cNvPr id="18" name="Ink 17">
                <a:extLst>
                  <a:ext uri="{FF2B5EF4-FFF2-40B4-BE49-F238E27FC236}">
                    <a16:creationId xmlns:a16="http://schemas.microsoft.com/office/drawing/2014/main" id="{7262C12C-D995-2041-82AE-9E722A3C2EC1}"/>
                  </a:ext>
                </a:extLst>
              </p:cNvPr>
              <p:cNvPicPr/>
              <p:nvPr/>
            </p:nvPicPr>
            <p:blipFill>
              <a:blip r:embed="rId7"/>
              <a:stretch>
                <a:fillRect/>
              </a:stretch>
            </p:blipFill>
            <p:spPr>
              <a:xfrm>
                <a:off x="9226705" y="3256655"/>
                <a:ext cx="731160" cy="667800"/>
              </a:xfrm>
              <a:prstGeom prst="rect">
                <a:avLst/>
              </a:prstGeom>
            </p:spPr>
          </p:pic>
        </mc:Fallback>
      </mc:AlternateContent>
    </p:spTree>
    <p:extLst>
      <p:ext uri="{BB962C8B-B14F-4D97-AF65-F5344CB8AC3E}">
        <p14:creationId xmlns:p14="http://schemas.microsoft.com/office/powerpoint/2010/main" val="409483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F51B2-F265-744D-A5CE-19444F26C079}"/>
              </a:ext>
            </a:extLst>
          </p:cNvPr>
          <p:cNvSpPr>
            <a:spLocks noGrp="1"/>
          </p:cNvSpPr>
          <p:nvPr>
            <p:ph type="sldNum" sz="quarter" idx="12"/>
          </p:nvPr>
        </p:nvSpPr>
        <p:spPr/>
        <p:txBody>
          <a:bodyPr/>
          <a:lstStyle/>
          <a:p>
            <a:r>
              <a:rPr lang="en-US" dirty="0"/>
              <a:t> </a:t>
            </a:r>
            <a:fld id="{DB2E9E87-57D5-2143-8C2B-71972BC7BE17}" type="slidenum">
              <a:rPr lang="en-US" smtClean="0"/>
              <a:pPr/>
              <a:t>19</a:t>
            </a:fld>
            <a:endParaRPr lang="en-US" dirty="0"/>
          </a:p>
        </p:txBody>
      </p:sp>
      <p:pic>
        <p:nvPicPr>
          <p:cNvPr id="8" name="Picture Placeholder 7">
            <a:extLst>
              <a:ext uri="{FF2B5EF4-FFF2-40B4-BE49-F238E27FC236}">
                <a16:creationId xmlns:a16="http://schemas.microsoft.com/office/drawing/2014/main" id="{1A8266F3-D7F4-7F41-96BE-58B7D9E996EB}"/>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13963" t="12377" r="12030" b="20479"/>
          <a:stretch/>
        </p:blipFill>
        <p:spPr>
          <a:xfrm>
            <a:off x="455958" y="145564"/>
            <a:ext cx="7499981" cy="5953451"/>
          </a:xfrm>
        </p:spPr>
      </p:pic>
      <p:pic>
        <p:nvPicPr>
          <p:cNvPr id="9" name="Picture Placeholder 7">
            <a:extLst>
              <a:ext uri="{FF2B5EF4-FFF2-40B4-BE49-F238E27FC236}">
                <a16:creationId xmlns:a16="http://schemas.microsoft.com/office/drawing/2014/main" id="{C4768E07-A06A-1F4A-884B-B32D773A884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3128" t="88935" r="27672" b="3013"/>
          <a:stretch/>
        </p:blipFill>
        <p:spPr>
          <a:xfrm>
            <a:off x="8846012" y="2305938"/>
            <a:ext cx="1999957" cy="733864"/>
          </a:xfrm>
          <a:prstGeom prst="rect">
            <a:avLst/>
          </a:prstGeom>
        </p:spPr>
      </p:pic>
      <p:sp>
        <p:nvSpPr>
          <p:cNvPr id="10" name="Title 1">
            <a:extLst>
              <a:ext uri="{FF2B5EF4-FFF2-40B4-BE49-F238E27FC236}">
                <a16:creationId xmlns:a16="http://schemas.microsoft.com/office/drawing/2014/main" id="{C6B1B590-4CBA-D94D-9E91-560F0A4DF705}"/>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Prioritization Index</a:t>
            </a:r>
          </a:p>
        </p:txBody>
      </p:sp>
      <p:sp>
        <p:nvSpPr>
          <p:cNvPr id="11" name="TextBox 10">
            <a:extLst>
              <a:ext uri="{FF2B5EF4-FFF2-40B4-BE49-F238E27FC236}">
                <a16:creationId xmlns:a16="http://schemas.microsoft.com/office/drawing/2014/main" id="{B3AD01A2-8128-6843-BBDD-7999B554A4CE}"/>
              </a:ext>
            </a:extLst>
          </p:cNvPr>
          <p:cNvSpPr txBox="1"/>
          <p:nvPr/>
        </p:nvSpPr>
        <p:spPr>
          <a:xfrm>
            <a:off x="8793116" y="980375"/>
            <a:ext cx="2640723" cy="1200329"/>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Shootings (weighted 2x)</a:t>
            </a:r>
          </a:p>
          <a:p>
            <a:r>
              <a:rPr lang="en-US" dirty="0">
                <a:latin typeface="Segoe UI" panose="020B0502040204020203" pitchFamily="34" charset="0"/>
                <a:cs typeface="Segoe UI" panose="020B0502040204020203" pitchFamily="34" charset="0"/>
              </a:rPr>
              <a:t>COVID rates</a:t>
            </a:r>
          </a:p>
          <a:p>
            <a:r>
              <a:rPr lang="en-US" dirty="0">
                <a:latin typeface="Segoe UI" panose="020B0502040204020203" pitchFamily="34" charset="0"/>
                <a:cs typeface="Segoe UI" panose="020B0502040204020203" pitchFamily="34" charset="0"/>
              </a:rPr>
              <a:t>Vulnerability</a:t>
            </a:r>
          </a:p>
          <a:p>
            <a:r>
              <a:rPr lang="en-US" dirty="0">
                <a:latin typeface="Segoe UI" panose="020B0502040204020203" pitchFamily="34" charset="0"/>
                <a:cs typeface="Segoe UI" panose="020B0502040204020203" pitchFamily="34" charset="0"/>
              </a:rPr>
              <a:t>Incompleteness</a:t>
            </a:r>
          </a:p>
        </p:txBody>
      </p:sp>
      <p:sp>
        <p:nvSpPr>
          <p:cNvPr id="13" name="TextBox 12">
            <a:extLst>
              <a:ext uri="{FF2B5EF4-FFF2-40B4-BE49-F238E27FC236}">
                <a16:creationId xmlns:a16="http://schemas.microsoft.com/office/drawing/2014/main" id="{ACEE5973-4563-9146-95CB-2D9AD17A14EF}"/>
              </a:ext>
            </a:extLst>
          </p:cNvPr>
          <p:cNvSpPr txBox="1"/>
          <p:nvPr/>
        </p:nvSpPr>
        <p:spPr>
          <a:xfrm>
            <a:off x="8323259" y="3243072"/>
            <a:ext cx="3580435" cy="3139321"/>
          </a:xfrm>
          <a:prstGeom prst="rect">
            <a:avLst/>
          </a:prstGeom>
          <a:noFill/>
        </p:spPr>
        <p:txBody>
          <a:bodyPr wrap="square" rtlCol="0">
            <a:spAutoFit/>
          </a:bodyPr>
          <a:lstStyle/>
          <a:p>
            <a:r>
              <a:rPr lang="en-US" b="1" dirty="0">
                <a:solidFill>
                  <a:srgbClr val="000000"/>
                </a:solidFill>
                <a:latin typeface="Segoe UI" panose="020B0502040204020203" pitchFamily="34" charset="0"/>
                <a:cs typeface="Segoe UI" panose="020B0502040204020203" pitchFamily="34" charset="0"/>
              </a:rPr>
              <a:t>Top Neighborhoods</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Centennial</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Sumner</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Maywood Park</a:t>
            </a:r>
          </a:p>
          <a:p>
            <a:pPr marL="285750" indent="-285750">
              <a:buFontTx/>
              <a:buChar char="-"/>
            </a:pPr>
            <a:r>
              <a:rPr lang="en-US" dirty="0" err="1">
                <a:solidFill>
                  <a:srgbClr val="000000"/>
                </a:solidFill>
                <a:latin typeface="Segoe UI" panose="020B0502040204020203" pitchFamily="34" charset="0"/>
                <a:cs typeface="Segoe UI" panose="020B0502040204020203" pitchFamily="34" charset="0"/>
              </a:rPr>
              <a:t>Powellhurst</a:t>
            </a:r>
            <a:r>
              <a:rPr lang="en-US" dirty="0">
                <a:solidFill>
                  <a:srgbClr val="000000"/>
                </a:solidFill>
                <a:latin typeface="Segoe UI" panose="020B0502040204020203" pitchFamily="34" charset="0"/>
                <a:cs typeface="Segoe UI" panose="020B0502040204020203" pitchFamily="34" charset="0"/>
              </a:rPr>
              <a:t> Gilbert</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Wilkes</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PDX-Marine Drive</a:t>
            </a:r>
          </a:p>
          <a:p>
            <a:pPr marL="285750" indent="-285750">
              <a:buFontTx/>
              <a:buChar char="-"/>
            </a:pPr>
            <a:r>
              <a:rPr lang="en-US" dirty="0" err="1">
                <a:solidFill>
                  <a:srgbClr val="000000"/>
                </a:solidFill>
                <a:latin typeface="Segoe UI" panose="020B0502040204020203" pitchFamily="34" charset="0"/>
                <a:cs typeface="Segoe UI" panose="020B0502040204020203" pitchFamily="34" charset="0"/>
              </a:rPr>
              <a:t>Argay</a:t>
            </a:r>
            <a:endParaRPr lang="en-US" dirty="0">
              <a:solidFill>
                <a:srgbClr val="000000"/>
              </a:solidFill>
              <a:latin typeface="Segoe UI" panose="020B0502040204020203" pitchFamily="34" charset="0"/>
              <a:cs typeface="Segoe UI" panose="020B0502040204020203" pitchFamily="34" charset="0"/>
            </a:endParaRP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Parkrose</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Hazelwood</a:t>
            </a:r>
          </a:p>
          <a:p>
            <a:pPr marL="285750" indent="-285750">
              <a:buFontTx/>
              <a:buChar char="-"/>
            </a:pPr>
            <a:r>
              <a:rPr lang="en-US" dirty="0">
                <a:solidFill>
                  <a:srgbClr val="000000"/>
                </a:solidFill>
                <a:latin typeface="Segoe UI" panose="020B0502040204020203" pitchFamily="34" charset="0"/>
                <a:cs typeface="Segoe UI" panose="020B0502040204020203" pitchFamily="34" charset="0"/>
              </a:rPr>
              <a:t>Cully</a:t>
            </a:r>
          </a:p>
        </p:txBody>
      </p:sp>
    </p:spTree>
    <p:extLst>
      <p:ext uri="{BB962C8B-B14F-4D97-AF65-F5344CB8AC3E}">
        <p14:creationId xmlns:p14="http://schemas.microsoft.com/office/powerpoint/2010/main" val="216831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5B62-CAF6-474A-B9F5-C347367C1170}"/>
              </a:ext>
            </a:extLst>
          </p:cNvPr>
          <p:cNvSpPr>
            <a:spLocks noGrp="1"/>
          </p:cNvSpPr>
          <p:nvPr>
            <p:ph type="title"/>
          </p:nvPr>
        </p:nvSpPr>
        <p:spPr/>
        <p:txBody>
          <a:bodyPr>
            <a:normAutofit fontScale="90000"/>
          </a:bodyPr>
          <a:lstStyle/>
          <a:p>
            <a:pPr algn="l"/>
            <a:r>
              <a:rPr lang="en-US" dirty="0">
                <a:solidFill>
                  <a:schemeClr val="accent6">
                    <a:lumMod val="40000"/>
                    <a:lumOff val="60000"/>
                  </a:schemeClr>
                </a:solidFill>
              </a:rPr>
              <a:t>PURPOSE</a:t>
            </a:r>
            <a:br>
              <a:rPr lang="en-US" dirty="0"/>
            </a:br>
            <a:r>
              <a:rPr lang="en-US" dirty="0"/>
              <a:t>Identify areas that have a high correlation among key indicators, including</a:t>
            </a:r>
            <a:br>
              <a:rPr lang="en-US" dirty="0"/>
            </a:br>
            <a:r>
              <a:rPr lang="en-US" dirty="0"/>
              <a:t>- Shootings</a:t>
            </a:r>
            <a:br>
              <a:rPr lang="en-US" dirty="0"/>
            </a:br>
            <a:r>
              <a:rPr lang="en-US" dirty="0"/>
              <a:t>- COVID-19 infections</a:t>
            </a:r>
            <a:br>
              <a:rPr lang="en-US" dirty="0"/>
            </a:br>
            <a:r>
              <a:rPr lang="en-US" dirty="0"/>
              <a:t>- Equity and vulnerability</a:t>
            </a:r>
            <a:br>
              <a:rPr lang="en-US" dirty="0"/>
            </a:br>
            <a:r>
              <a:rPr lang="en-US" dirty="0"/>
              <a:t>- Neighborhood completeness</a:t>
            </a:r>
          </a:p>
        </p:txBody>
      </p:sp>
      <p:sp>
        <p:nvSpPr>
          <p:cNvPr id="3" name="Slide Number Placeholder 2">
            <a:extLst>
              <a:ext uri="{FF2B5EF4-FFF2-40B4-BE49-F238E27FC236}">
                <a16:creationId xmlns:a16="http://schemas.microsoft.com/office/drawing/2014/main" id="{BD14EE66-E398-0043-BB17-C3191A92A801}"/>
              </a:ext>
            </a:extLst>
          </p:cNvPr>
          <p:cNvSpPr>
            <a:spLocks noGrp="1"/>
          </p:cNvSpPr>
          <p:nvPr>
            <p:ph type="sldNum" sz="quarter" idx="10"/>
          </p:nvPr>
        </p:nvSpPr>
        <p:spPr/>
        <p:txBody>
          <a:bodyPr/>
          <a:lstStyle/>
          <a:p>
            <a:fld id="{DB2E9E87-57D5-2143-8C2B-71972BC7BE17}" type="slidenum">
              <a:rPr lang="en-US" smtClean="0"/>
              <a:pPr/>
              <a:t>2</a:t>
            </a:fld>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915728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D8566C-DFE6-BC4D-A589-BC53B7E080B8}"/>
              </a:ext>
            </a:extLst>
          </p:cNvPr>
          <p:cNvSpPr>
            <a:spLocks noGrp="1"/>
          </p:cNvSpPr>
          <p:nvPr>
            <p:ph type="sldNum" sz="quarter" idx="12"/>
          </p:nvPr>
        </p:nvSpPr>
        <p:spPr/>
        <p:txBody>
          <a:bodyPr/>
          <a:lstStyle/>
          <a:p>
            <a:fld id="{DB2E9E87-57D5-2143-8C2B-71972BC7BE17}" type="slidenum">
              <a:rPr lang="en-US" smtClean="0"/>
              <a:pPr/>
              <a:t>20</a:t>
            </a:fld>
            <a:endParaRPr lang="en-US" dirty="0"/>
          </a:p>
        </p:txBody>
      </p:sp>
      <p:pic>
        <p:nvPicPr>
          <p:cNvPr id="4" name="Picture 3">
            <a:extLst>
              <a:ext uri="{FF2B5EF4-FFF2-40B4-BE49-F238E27FC236}">
                <a16:creationId xmlns:a16="http://schemas.microsoft.com/office/drawing/2014/main" id="{B2B61CAE-35E6-3244-A121-C123CFA72679}"/>
              </a:ext>
            </a:extLst>
          </p:cNvPr>
          <p:cNvPicPr>
            <a:picLocks noChangeAspect="1"/>
          </p:cNvPicPr>
          <p:nvPr/>
        </p:nvPicPr>
        <p:blipFill>
          <a:blip r:embed="rId2"/>
          <a:stretch>
            <a:fillRect/>
          </a:stretch>
        </p:blipFill>
        <p:spPr>
          <a:xfrm>
            <a:off x="2000250" y="273050"/>
            <a:ext cx="8191500" cy="6311900"/>
          </a:xfrm>
          <a:prstGeom prst="rect">
            <a:avLst/>
          </a:prstGeom>
        </p:spPr>
      </p:pic>
    </p:spTree>
    <p:extLst>
      <p:ext uri="{BB962C8B-B14F-4D97-AF65-F5344CB8AC3E}">
        <p14:creationId xmlns:p14="http://schemas.microsoft.com/office/powerpoint/2010/main" val="85741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1B57-87A7-2A4E-9470-7ADC6423D91C}"/>
              </a:ext>
            </a:extLst>
          </p:cNvPr>
          <p:cNvSpPr>
            <a:spLocks noGrp="1"/>
          </p:cNvSpPr>
          <p:nvPr>
            <p:ph type="title"/>
          </p:nvPr>
        </p:nvSpPr>
        <p:spPr/>
        <p:txBody>
          <a:bodyPr/>
          <a:lstStyle/>
          <a:p>
            <a:r>
              <a:rPr lang="en-US" dirty="0"/>
              <a:t>Caveats and future direction</a:t>
            </a:r>
          </a:p>
        </p:txBody>
      </p:sp>
      <p:sp>
        <p:nvSpPr>
          <p:cNvPr id="3" name="Text Placeholder 2">
            <a:extLst>
              <a:ext uri="{FF2B5EF4-FFF2-40B4-BE49-F238E27FC236}">
                <a16:creationId xmlns:a16="http://schemas.microsoft.com/office/drawing/2014/main" id="{A06744C8-ED32-044C-A506-E17CE24ADFD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sym typeface="Wingdings" pitchFamily="2" charset="2"/>
              </a:rPr>
              <a:t>Rigorous spatial statistical analysis is lacking due to time constraints</a:t>
            </a:r>
          </a:p>
          <a:p>
            <a:pPr marL="285750" indent="-285750">
              <a:buFont typeface="Arial" panose="020B0604020202020204" pitchFamily="34" charset="0"/>
              <a:buChar char="•"/>
            </a:pPr>
            <a:r>
              <a:rPr lang="en-US" dirty="0">
                <a:sym typeface="Wingdings" pitchFamily="2" charset="2"/>
              </a:rPr>
              <a:t>ZIP code-level COVID infection rates  Areal weighting applied to estimate tract-level rates</a:t>
            </a:r>
          </a:p>
          <a:p>
            <a:pPr marL="285750" indent="-285750">
              <a:buFont typeface="Arial" panose="020B0604020202020204" pitchFamily="34" charset="0"/>
              <a:buChar char="•"/>
            </a:pPr>
            <a:r>
              <a:rPr lang="en-US" dirty="0"/>
              <a:t>PPB jurisdiction doesn’t align to tracts </a:t>
            </a:r>
            <a:r>
              <a:rPr lang="en-US" dirty="0">
                <a:sym typeface="Wingdings" pitchFamily="2" charset="2"/>
              </a:rPr>
              <a:t> Edge tracts have analytical inaccuracies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C16C69A-8941-774F-9929-479E3E29F317}"/>
              </a:ext>
            </a:extLst>
          </p:cNvPr>
          <p:cNvSpPr>
            <a:spLocks noGrp="1"/>
          </p:cNvSpPr>
          <p:nvPr>
            <p:ph type="sldNum" sz="quarter" idx="12"/>
          </p:nvPr>
        </p:nvSpPr>
        <p:spPr/>
        <p:txBody>
          <a:bodyPr/>
          <a:lstStyle/>
          <a:p>
            <a:r>
              <a:rPr lang="en-US" dirty="0"/>
              <a:t> </a:t>
            </a:r>
            <a:fld id="{DB2E9E87-57D5-2143-8C2B-71972BC7BE17}" type="slidenum">
              <a:rPr lang="en-US" smtClean="0"/>
              <a:pPr/>
              <a:t>21</a:t>
            </a:fld>
            <a:endParaRPr lang="en-US" dirty="0"/>
          </a:p>
        </p:txBody>
      </p:sp>
    </p:spTree>
    <p:extLst>
      <p:ext uri="{BB962C8B-B14F-4D97-AF65-F5344CB8AC3E}">
        <p14:creationId xmlns:p14="http://schemas.microsoft.com/office/powerpoint/2010/main" val="98344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679202-81E2-EA4A-9C2F-CA914728C224}"/>
              </a:ext>
            </a:extLst>
          </p:cNvPr>
          <p:cNvSpPr>
            <a:spLocks noGrp="1"/>
          </p:cNvSpPr>
          <p:nvPr>
            <p:ph type="body" sz="quarter" idx="21"/>
          </p:nvPr>
        </p:nvSpPr>
        <p:spPr/>
        <p:txBody>
          <a:bodyPr/>
          <a:lstStyle/>
          <a:p>
            <a:r>
              <a:rPr lang="en-US" dirty="0"/>
              <a:t>Nick </a:t>
            </a:r>
            <a:r>
              <a:rPr lang="en-US" dirty="0" err="1"/>
              <a:t>Kobel</a:t>
            </a:r>
            <a:r>
              <a:rPr lang="en-US" dirty="0"/>
              <a:t>	</a:t>
            </a:r>
          </a:p>
        </p:txBody>
      </p:sp>
      <p:sp>
        <p:nvSpPr>
          <p:cNvPr id="3" name="Text Placeholder 2">
            <a:extLst>
              <a:ext uri="{FF2B5EF4-FFF2-40B4-BE49-F238E27FC236}">
                <a16:creationId xmlns:a16="http://schemas.microsoft.com/office/drawing/2014/main" id="{7DE4FDDE-953F-BC45-9895-85410E23FCBE}"/>
              </a:ext>
            </a:extLst>
          </p:cNvPr>
          <p:cNvSpPr>
            <a:spLocks noGrp="1"/>
          </p:cNvSpPr>
          <p:nvPr>
            <p:ph type="body" sz="quarter" idx="22"/>
          </p:nvPr>
        </p:nvSpPr>
        <p:spPr/>
        <p:txBody>
          <a:bodyPr/>
          <a:lstStyle/>
          <a:p>
            <a:r>
              <a:rPr lang="en-US" dirty="0"/>
              <a:t>Analyst</a:t>
            </a:r>
          </a:p>
        </p:txBody>
      </p:sp>
      <p:pic>
        <p:nvPicPr>
          <p:cNvPr id="6" name="Picture Placeholder 5" descr="A photo of buildings, retail spaces and cars on a one-way street.">
            <a:extLst>
              <a:ext uri="{FF2B5EF4-FFF2-40B4-BE49-F238E27FC236}">
                <a16:creationId xmlns:a16="http://schemas.microsoft.com/office/drawing/2014/main" id="{76E15B64-168D-0B43-B640-5D40A48EB5AB}"/>
              </a:ext>
            </a:extLst>
          </p:cNvPr>
          <p:cNvPicPr>
            <a:picLocks noGrp="1" noChangeAspect="1"/>
          </p:cNvPicPr>
          <p:nvPr>
            <p:ph type="pic" sz="quarter" idx="23"/>
          </p:nvPr>
        </p:nvPicPr>
        <p:blipFill>
          <a:blip r:embed="rId2"/>
          <a:srcRect l="31591" r="31591"/>
          <a:stretch>
            <a:fillRect/>
          </a:stretch>
        </p:blipFill>
        <p:spPr/>
      </p:pic>
    </p:spTree>
    <p:extLst>
      <p:ext uri="{BB962C8B-B14F-4D97-AF65-F5344CB8AC3E}">
        <p14:creationId xmlns:p14="http://schemas.microsoft.com/office/powerpoint/2010/main" val="321400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23</a:t>
            </a:fld>
            <a:endParaRPr lang="en-US" dirty="0"/>
          </a:p>
        </p:txBody>
      </p:sp>
      <p:pic>
        <p:nvPicPr>
          <p:cNvPr id="9" name="Picture Placeholder 8">
            <a:extLst>
              <a:ext uri="{FF2B5EF4-FFF2-40B4-BE49-F238E27FC236}">
                <a16:creationId xmlns:a16="http://schemas.microsoft.com/office/drawing/2014/main" id="{5D24BF58-C98B-794C-99DF-C3374EEB2E7F}"/>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241796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24</a:t>
            </a:fld>
            <a:endParaRPr lang="en-US" dirty="0"/>
          </a:p>
        </p:txBody>
      </p:sp>
      <p:pic>
        <p:nvPicPr>
          <p:cNvPr id="17" name="Picture Placeholder 16">
            <a:extLst>
              <a:ext uri="{FF2B5EF4-FFF2-40B4-BE49-F238E27FC236}">
                <a16:creationId xmlns:a16="http://schemas.microsoft.com/office/drawing/2014/main" id="{66B83BBF-365A-8F40-9053-BE6BFFC536CA}"/>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66960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25</a:t>
            </a:fld>
            <a:endParaRPr lang="en-US" dirty="0"/>
          </a:p>
        </p:txBody>
      </p:sp>
      <p:pic>
        <p:nvPicPr>
          <p:cNvPr id="7" name="Picture Placeholder 6">
            <a:extLst>
              <a:ext uri="{FF2B5EF4-FFF2-40B4-BE49-F238E27FC236}">
                <a16:creationId xmlns:a16="http://schemas.microsoft.com/office/drawing/2014/main" id="{B3B854B3-7D2E-144C-A542-237041D55A0A}"/>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84022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26</a:t>
            </a:fld>
            <a:endParaRPr lang="en-US" dirty="0"/>
          </a:p>
        </p:txBody>
      </p:sp>
      <p:pic>
        <p:nvPicPr>
          <p:cNvPr id="7" name="Picture Placeholder 6">
            <a:extLst>
              <a:ext uri="{FF2B5EF4-FFF2-40B4-BE49-F238E27FC236}">
                <a16:creationId xmlns:a16="http://schemas.microsoft.com/office/drawing/2014/main" id="{1EBEB412-6A2F-8D49-AF3B-2A41BE81C383}"/>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1690370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27</a:t>
            </a:fld>
            <a:endParaRPr lang="en-US" dirty="0"/>
          </a:p>
        </p:txBody>
      </p:sp>
      <p:pic>
        <p:nvPicPr>
          <p:cNvPr id="7" name="Picture Placeholder 6">
            <a:extLst>
              <a:ext uri="{FF2B5EF4-FFF2-40B4-BE49-F238E27FC236}">
                <a16:creationId xmlns:a16="http://schemas.microsoft.com/office/drawing/2014/main" id="{0C2A3E6A-4299-EC46-8415-BBECE10A6D4D}"/>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209217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28</a:t>
            </a:fld>
            <a:endParaRPr lang="en-US" dirty="0"/>
          </a:p>
        </p:txBody>
      </p:sp>
      <p:pic>
        <p:nvPicPr>
          <p:cNvPr id="7" name="Picture Placeholder 6">
            <a:extLst>
              <a:ext uri="{FF2B5EF4-FFF2-40B4-BE49-F238E27FC236}">
                <a16:creationId xmlns:a16="http://schemas.microsoft.com/office/drawing/2014/main" id="{9C373FAF-EAB2-4D4F-A48D-0A73FBAE6E2B}"/>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2966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29</a:t>
            </a:fld>
            <a:endParaRPr lang="en-US" dirty="0"/>
          </a:p>
        </p:txBody>
      </p:sp>
      <p:pic>
        <p:nvPicPr>
          <p:cNvPr id="7" name="Picture Placeholder 6">
            <a:extLst>
              <a:ext uri="{FF2B5EF4-FFF2-40B4-BE49-F238E27FC236}">
                <a16:creationId xmlns:a16="http://schemas.microsoft.com/office/drawing/2014/main" id="{C9ECCB87-7083-6744-8692-23AC9D1021FD}"/>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331996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F475E-ACDE-8B4A-8BDC-53620F7B5D98}"/>
              </a:ext>
            </a:extLst>
          </p:cNvPr>
          <p:cNvSpPr>
            <a:spLocks noGrp="1"/>
          </p:cNvSpPr>
          <p:nvPr>
            <p:ph type="title"/>
          </p:nvPr>
        </p:nvSpPr>
        <p:spPr/>
        <p:txBody>
          <a:bodyPr/>
          <a:lstStyle/>
          <a:p>
            <a:r>
              <a:rPr lang="en-US" dirty="0"/>
              <a:t>Research design</a:t>
            </a:r>
          </a:p>
        </p:txBody>
      </p:sp>
      <p:sp>
        <p:nvSpPr>
          <p:cNvPr id="5" name="Text Placeholder 4">
            <a:extLst>
              <a:ext uri="{FF2B5EF4-FFF2-40B4-BE49-F238E27FC236}">
                <a16:creationId xmlns:a16="http://schemas.microsoft.com/office/drawing/2014/main" id="{0310CB31-BB5C-D449-A197-DC894CD81D6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 of analysis: </a:t>
            </a:r>
            <a:r>
              <a:rPr lang="en-US" b="1" dirty="0"/>
              <a:t>Census tracts</a:t>
            </a:r>
          </a:p>
          <a:p>
            <a:pPr marL="285750" indent="-285750">
              <a:buFont typeface="Arial" panose="020B0604020202020204" pitchFamily="34" charset="0"/>
              <a:buChar char="•"/>
            </a:pPr>
            <a:r>
              <a:rPr lang="en-US" dirty="0"/>
              <a:t>Assign all data to the census tract geographic level</a:t>
            </a:r>
          </a:p>
          <a:p>
            <a:pPr marL="285750" indent="-285750">
              <a:buFont typeface="Arial" panose="020B0604020202020204" pitchFamily="34" charset="0"/>
              <a:buChar char="•"/>
            </a:pPr>
            <a:r>
              <a:rPr lang="en-US" dirty="0"/>
              <a:t>Perform analysis on attributes of each tract</a:t>
            </a:r>
          </a:p>
        </p:txBody>
      </p:sp>
      <p:sp>
        <p:nvSpPr>
          <p:cNvPr id="2" name="Slide Number Placeholder 1">
            <a:extLst>
              <a:ext uri="{FF2B5EF4-FFF2-40B4-BE49-F238E27FC236}">
                <a16:creationId xmlns:a16="http://schemas.microsoft.com/office/drawing/2014/main" id="{B14535D4-ADEE-CE4C-A9BD-21BB13B123D5}"/>
              </a:ext>
            </a:extLst>
          </p:cNvPr>
          <p:cNvSpPr>
            <a:spLocks noGrp="1"/>
          </p:cNvSpPr>
          <p:nvPr>
            <p:ph type="sldNum" sz="quarter" idx="12"/>
          </p:nvPr>
        </p:nvSpPr>
        <p:spPr/>
        <p:txBody>
          <a:bodyPr/>
          <a:lstStyle/>
          <a:p>
            <a:fld id="{DB2E9E87-57D5-2143-8C2B-71972BC7BE17}" type="slidenum">
              <a:rPr lang="en-US" smtClean="0"/>
              <a:pPr/>
              <a:t>3</a:t>
            </a:fld>
            <a:endParaRPr lang="en-US" dirty="0"/>
          </a:p>
        </p:txBody>
      </p:sp>
    </p:spTree>
    <p:extLst>
      <p:ext uri="{BB962C8B-B14F-4D97-AF65-F5344CB8AC3E}">
        <p14:creationId xmlns:p14="http://schemas.microsoft.com/office/powerpoint/2010/main" val="48802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30</a:t>
            </a:fld>
            <a:endParaRPr lang="en-US" dirty="0"/>
          </a:p>
        </p:txBody>
      </p:sp>
      <p:pic>
        <p:nvPicPr>
          <p:cNvPr id="7" name="Picture Placeholder 6">
            <a:extLst>
              <a:ext uri="{FF2B5EF4-FFF2-40B4-BE49-F238E27FC236}">
                <a16:creationId xmlns:a16="http://schemas.microsoft.com/office/drawing/2014/main" id="{912E5828-88E7-C748-B480-53F718A78C6C}"/>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161" r="-25161"/>
          <a:stretch/>
        </p:blipFill>
        <p:spPr/>
      </p:pic>
    </p:spTree>
    <p:extLst>
      <p:ext uri="{BB962C8B-B14F-4D97-AF65-F5344CB8AC3E}">
        <p14:creationId xmlns:p14="http://schemas.microsoft.com/office/powerpoint/2010/main" val="218692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6/10/21</a:t>
            </a:fld>
            <a:r>
              <a:rPr lang="en-US"/>
              <a:t>  |  </a:t>
            </a:r>
            <a:fld id="{DB2E9E87-57D5-2143-8C2B-71972BC7BE17}" type="slidenum">
              <a:rPr lang="en-US" smtClean="0"/>
              <a:pPr/>
              <a:t>31</a:t>
            </a:fld>
            <a:endParaRPr lang="en-US" dirty="0"/>
          </a:p>
        </p:txBody>
      </p:sp>
      <p:graphicFrame>
        <p:nvGraphicFramePr>
          <p:cNvPr id="6" name="Table 5">
            <a:extLst>
              <a:ext uri="{FF2B5EF4-FFF2-40B4-BE49-F238E27FC236}">
                <a16:creationId xmlns:a16="http://schemas.microsoft.com/office/drawing/2014/main" id="{1460163B-A663-3048-A661-785C093A437A}"/>
              </a:ext>
            </a:extLst>
          </p:cNvPr>
          <p:cNvGraphicFramePr>
            <a:graphicFrameLocks noGrp="1"/>
          </p:cNvGraphicFramePr>
          <p:nvPr>
            <p:extLst>
              <p:ext uri="{D42A27DB-BD31-4B8C-83A1-F6EECF244321}">
                <p14:modId xmlns:p14="http://schemas.microsoft.com/office/powerpoint/2010/main" val="639359428"/>
              </p:ext>
            </p:extLst>
          </p:nvPr>
        </p:nvGraphicFramePr>
        <p:xfrm>
          <a:off x="1518397" y="794479"/>
          <a:ext cx="9523850" cy="4200024"/>
        </p:xfrm>
        <a:graphic>
          <a:graphicData uri="http://schemas.openxmlformats.org/drawingml/2006/table">
            <a:tbl>
              <a:tblPr>
                <a:tableStyleId>{5C22544A-7EE6-4342-B048-85BDC9FD1C3A}</a:tableStyleId>
              </a:tblPr>
              <a:tblGrid>
                <a:gridCol w="2893514">
                  <a:extLst>
                    <a:ext uri="{9D8B030D-6E8A-4147-A177-3AD203B41FA5}">
                      <a16:colId xmlns:a16="http://schemas.microsoft.com/office/drawing/2014/main" val="1476130561"/>
                    </a:ext>
                  </a:extLst>
                </a:gridCol>
                <a:gridCol w="1439182">
                  <a:extLst>
                    <a:ext uri="{9D8B030D-6E8A-4147-A177-3AD203B41FA5}">
                      <a16:colId xmlns:a16="http://schemas.microsoft.com/office/drawing/2014/main" val="4008784382"/>
                    </a:ext>
                  </a:extLst>
                </a:gridCol>
                <a:gridCol w="1535127">
                  <a:extLst>
                    <a:ext uri="{9D8B030D-6E8A-4147-A177-3AD203B41FA5}">
                      <a16:colId xmlns:a16="http://schemas.microsoft.com/office/drawing/2014/main" val="2302797341"/>
                    </a:ext>
                  </a:extLst>
                </a:gridCol>
                <a:gridCol w="1292739">
                  <a:extLst>
                    <a:ext uri="{9D8B030D-6E8A-4147-A177-3AD203B41FA5}">
                      <a16:colId xmlns:a16="http://schemas.microsoft.com/office/drawing/2014/main" val="4213933146"/>
                    </a:ext>
                  </a:extLst>
                </a:gridCol>
                <a:gridCol w="1333137">
                  <a:extLst>
                    <a:ext uri="{9D8B030D-6E8A-4147-A177-3AD203B41FA5}">
                      <a16:colId xmlns:a16="http://schemas.microsoft.com/office/drawing/2014/main" val="3349177579"/>
                    </a:ext>
                  </a:extLst>
                </a:gridCol>
                <a:gridCol w="1030151">
                  <a:extLst>
                    <a:ext uri="{9D8B030D-6E8A-4147-A177-3AD203B41FA5}">
                      <a16:colId xmlns:a16="http://schemas.microsoft.com/office/drawing/2014/main" val="1012797264"/>
                    </a:ext>
                  </a:extLst>
                </a:gridCol>
              </a:tblGrid>
              <a:tr h="374564">
                <a:tc>
                  <a:txBody>
                    <a:bodyPr/>
                    <a:lstStyle/>
                    <a:p>
                      <a:pPr algn="l" fontAlgn="b"/>
                      <a:r>
                        <a:rPr lang="en-US" sz="1600" b="1" u="none" strike="noStrike">
                          <a:effectLst/>
                          <a:latin typeface="Segoe UI" panose="020B0502040204020203" pitchFamily="34" charset="0"/>
                          <a:cs typeface="Segoe UI" panose="020B0502040204020203" pitchFamily="34" charset="0"/>
                        </a:rPr>
                        <a:t>Neighborhood</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1" u="none" strike="noStrike" dirty="0">
                          <a:effectLst/>
                          <a:latin typeface="Segoe UI" panose="020B0502040204020203" pitchFamily="34" charset="0"/>
                          <a:cs typeface="Segoe UI" panose="020B0502040204020203" pitchFamily="34" charset="0"/>
                        </a:rPr>
                        <a:t>Priority Index</a:t>
                      </a: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1" u="none" strike="noStrike">
                          <a:effectLst/>
                          <a:latin typeface="Segoe UI" panose="020B0502040204020203" pitchFamily="34" charset="0"/>
                          <a:cs typeface="Segoe UI" panose="020B0502040204020203" pitchFamily="34" charset="0"/>
                        </a:rPr>
                        <a:t>Shooting Rate</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1" u="none" strike="noStrike">
                          <a:effectLst/>
                          <a:latin typeface="Segoe UI" panose="020B0502040204020203" pitchFamily="34" charset="0"/>
                          <a:cs typeface="Segoe UI" panose="020B0502040204020203" pitchFamily="34" charset="0"/>
                        </a:rPr>
                        <a:t>COVID Rate</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1" u="none" strike="noStrike">
                          <a:effectLst/>
                          <a:latin typeface="Segoe UI" panose="020B0502040204020203" pitchFamily="34" charset="0"/>
                          <a:cs typeface="Segoe UI" panose="020B0502040204020203" pitchFamily="34" charset="0"/>
                        </a:rPr>
                        <a:t>Equity Index</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1" u="none" strike="noStrike">
                          <a:effectLst/>
                          <a:latin typeface="Segoe UI" panose="020B0502040204020203" pitchFamily="34" charset="0"/>
                          <a:cs typeface="Segoe UI" panose="020B0502040204020203" pitchFamily="34" charset="0"/>
                        </a:rPr>
                        <a:t>CN Score</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199186030"/>
                  </a:ext>
                </a:extLst>
              </a:tr>
              <a:tr h="382546">
                <a:tc>
                  <a:txBody>
                    <a:bodyPr/>
                    <a:lstStyle/>
                    <a:p>
                      <a:pPr algn="l" fontAlgn="b"/>
                      <a:r>
                        <a:rPr lang="en-US" sz="1600" b="0" u="none" strike="noStrike" dirty="0">
                          <a:effectLst/>
                          <a:latin typeface="Segoe UI" panose="020B0502040204020203" pitchFamily="34" charset="0"/>
                          <a:cs typeface="Segoe UI" panose="020B0502040204020203" pitchFamily="34" charset="0"/>
                        </a:rPr>
                        <a:t>Centennial</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100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225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8,998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301156357"/>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Sumner</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100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689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7,022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88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47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501991025"/>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Maywood Park</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482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7,022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87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2195760323"/>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Powellhurst Gilbert</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295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8,994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98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2362964319"/>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Wilkes</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99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284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7,479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42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161144167"/>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PDX-Marine Drive</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96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1,281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5,867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68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12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351914738"/>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Argay</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96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597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7,478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83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50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174158277"/>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Parkrose</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95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548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7,030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81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47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515971249"/>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Hazelwood</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95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254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9,575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97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52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1373613726"/>
                  </a:ext>
                </a:extLst>
              </a:tr>
              <a:tr h="382546">
                <a:tc>
                  <a:txBody>
                    <a:bodyPr/>
                    <a:lstStyle/>
                    <a:p>
                      <a:pPr algn="l" fontAlgn="b"/>
                      <a:r>
                        <a:rPr lang="en-US" sz="1600" b="0" u="none" strike="noStrike">
                          <a:effectLst/>
                          <a:latin typeface="Segoe UI" panose="020B0502040204020203" pitchFamily="34" charset="0"/>
                          <a:cs typeface="Segoe UI" panose="020B0502040204020203" pitchFamily="34" charset="0"/>
                        </a:rPr>
                        <a:t>Cully</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90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371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6,326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a:effectLst/>
                          <a:latin typeface="Segoe UI" panose="020B0502040204020203" pitchFamily="34" charset="0"/>
                          <a:cs typeface="Segoe UI" panose="020B0502040204020203" pitchFamily="34" charset="0"/>
                        </a:rPr>
                        <a:t>               91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en-US" sz="1600" b="0" u="none" strike="noStrike" dirty="0">
                          <a:effectLst/>
                          <a:latin typeface="Segoe UI" panose="020B0502040204020203" pitchFamily="34" charset="0"/>
                          <a:cs typeface="Segoe UI" panose="020B0502040204020203" pitchFamily="34" charset="0"/>
                        </a:rPr>
                        <a:t>          49 </a:t>
                      </a:r>
                      <a:endParaRPr lang="en-US"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741412725"/>
                  </a:ext>
                </a:extLst>
              </a:tr>
            </a:tbl>
          </a:graphicData>
        </a:graphic>
      </p:graphicFrame>
    </p:spTree>
    <p:extLst>
      <p:ext uri="{BB962C8B-B14F-4D97-AF65-F5344CB8AC3E}">
        <p14:creationId xmlns:p14="http://schemas.microsoft.com/office/powerpoint/2010/main" val="3051242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ECEC5-6D1F-AE4D-A511-75162A5295F8}"/>
              </a:ext>
            </a:extLst>
          </p:cNvPr>
          <p:cNvSpPr>
            <a:spLocks noGrp="1"/>
          </p:cNvSpPr>
          <p:nvPr>
            <p:ph type="sldNum" sz="quarter" idx="12"/>
          </p:nvPr>
        </p:nvSpPr>
        <p:spPr/>
        <p:txBody>
          <a:bodyPr/>
          <a:lstStyle/>
          <a:p>
            <a:r>
              <a:rPr lang="en-US"/>
              <a:t>Presentation Title  |  </a:t>
            </a:r>
            <a:fld id="{89CFF03F-B492-204D-B98E-BFCF04A80FFE}" type="datetime1">
              <a:rPr lang="en-US" smtClean="0"/>
              <a:pPr/>
              <a:t>6/11/21</a:t>
            </a:fld>
            <a:r>
              <a:rPr lang="en-US"/>
              <a:t>  |  </a:t>
            </a:r>
            <a:fld id="{DB2E9E87-57D5-2143-8C2B-71972BC7BE17}" type="slidenum">
              <a:rPr lang="en-US" smtClean="0"/>
              <a:pPr/>
              <a:t>32</a:t>
            </a:fld>
            <a:endParaRPr lang="en-US" dirty="0"/>
          </a:p>
        </p:txBody>
      </p:sp>
      <p:pic>
        <p:nvPicPr>
          <p:cNvPr id="4" name="Picture 3">
            <a:extLst>
              <a:ext uri="{FF2B5EF4-FFF2-40B4-BE49-F238E27FC236}">
                <a16:creationId xmlns:a16="http://schemas.microsoft.com/office/drawing/2014/main" id="{1A56AC16-2591-5746-9553-7F1CC7E20213}"/>
              </a:ext>
            </a:extLst>
          </p:cNvPr>
          <p:cNvPicPr>
            <a:picLocks noChangeAspect="1"/>
          </p:cNvPicPr>
          <p:nvPr/>
        </p:nvPicPr>
        <p:blipFill>
          <a:blip r:embed="rId2"/>
          <a:stretch>
            <a:fillRect/>
          </a:stretch>
        </p:blipFill>
        <p:spPr>
          <a:xfrm>
            <a:off x="654462" y="542836"/>
            <a:ext cx="10883076" cy="5042078"/>
          </a:xfrm>
          <a:prstGeom prst="rect">
            <a:avLst/>
          </a:prstGeom>
        </p:spPr>
      </p:pic>
    </p:spTree>
    <p:extLst>
      <p:ext uri="{BB962C8B-B14F-4D97-AF65-F5344CB8AC3E}">
        <p14:creationId xmlns:p14="http://schemas.microsoft.com/office/powerpoint/2010/main" val="149847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640-5E81-1946-9DFA-99AC009059F6}"/>
              </a:ext>
            </a:extLst>
          </p:cNvPr>
          <p:cNvSpPr>
            <a:spLocks noGrp="1"/>
          </p:cNvSpPr>
          <p:nvPr>
            <p:ph type="title"/>
          </p:nvPr>
        </p:nvSpPr>
        <p:spPr/>
        <p:txBody>
          <a:bodyPr/>
          <a:lstStyle/>
          <a:p>
            <a:r>
              <a:rPr lang="en-US" dirty="0"/>
              <a:t>Single-variable Maps</a:t>
            </a:r>
          </a:p>
        </p:txBody>
      </p:sp>
      <p:sp>
        <p:nvSpPr>
          <p:cNvPr id="3" name="Text Placeholder 2">
            <a:extLst>
              <a:ext uri="{FF2B5EF4-FFF2-40B4-BE49-F238E27FC236}">
                <a16:creationId xmlns:a16="http://schemas.microsoft.com/office/drawing/2014/main" id="{912C4057-1593-A642-902F-FD25DF54F8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B725A4-3C55-324B-ACA6-EF1C96D0FA8E}"/>
              </a:ext>
            </a:extLst>
          </p:cNvPr>
          <p:cNvSpPr>
            <a:spLocks noGrp="1"/>
          </p:cNvSpPr>
          <p:nvPr>
            <p:ph type="sldNum" sz="quarter" idx="12"/>
          </p:nvPr>
        </p:nvSpPr>
        <p:spPr/>
        <p:txBody>
          <a:bodyPr/>
          <a:lstStyle/>
          <a:p>
            <a:fld id="{DB2E9E87-57D5-2143-8C2B-71972BC7BE17}" type="slidenum">
              <a:rPr lang="en-US" smtClean="0"/>
              <a:pPr/>
              <a:t>4</a:t>
            </a:fld>
            <a:endParaRPr lang="en-US" dirty="0"/>
          </a:p>
        </p:txBody>
      </p:sp>
    </p:spTree>
    <p:extLst>
      <p:ext uri="{BB962C8B-B14F-4D97-AF65-F5344CB8AC3E}">
        <p14:creationId xmlns:p14="http://schemas.microsoft.com/office/powerpoint/2010/main" val="3673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7271FE-08B8-F540-A2FC-A465AEF81164}"/>
              </a:ext>
            </a:extLst>
          </p:cNvPr>
          <p:cNvSpPr/>
          <p:nvPr/>
        </p:nvSpPr>
        <p:spPr>
          <a:xfrm>
            <a:off x="0" y="0"/>
            <a:ext cx="12192000" cy="6858000"/>
          </a:xfrm>
          <a:prstGeom prst="rect">
            <a:avLst/>
          </a:prstGeom>
          <a:solidFill>
            <a:srgbClr val="515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07DDB2E-220D-E94D-A7E0-EEF6F45FA515}"/>
              </a:ext>
            </a:extLst>
          </p:cNvPr>
          <p:cNvSpPr>
            <a:spLocks noGrp="1"/>
          </p:cNvSpPr>
          <p:nvPr>
            <p:ph type="sldNum" sz="quarter" idx="12"/>
          </p:nvPr>
        </p:nvSpPr>
        <p:spPr/>
        <p:txBody>
          <a:bodyPr/>
          <a:lstStyle/>
          <a:p>
            <a:fld id="{DB2E9E87-57D5-2143-8C2B-71972BC7BE17}" type="slidenum">
              <a:rPr lang="en-US" smtClean="0"/>
              <a:pPr/>
              <a:t>5</a:t>
            </a:fld>
            <a:endParaRPr lang="en-US" dirty="0"/>
          </a:p>
        </p:txBody>
      </p:sp>
      <p:pic>
        <p:nvPicPr>
          <p:cNvPr id="8" name="Picture 7">
            <a:extLst>
              <a:ext uri="{FF2B5EF4-FFF2-40B4-BE49-F238E27FC236}">
                <a16:creationId xmlns:a16="http://schemas.microsoft.com/office/drawing/2014/main" id="{275C3C74-3466-7647-9C3A-86122098E8BF}"/>
              </a:ext>
            </a:extLst>
          </p:cNvPr>
          <p:cNvPicPr>
            <a:picLocks noChangeAspect="1"/>
          </p:cNvPicPr>
          <p:nvPr/>
        </p:nvPicPr>
        <p:blipFill>
          <a:blip r:embed="rId3"/>
          <a:stretch>
            <a:fillRect/>
          </a:stretch>
        </p:blipFill>
        <p:spPr>
          <a:xfrm>
            <a:off x="1491446" y="0"/>
            <a:ext cx="9209108" cy="6858000"/>
          </a:xfrm>
          <a:prstGeom prst="rect">
            <a:avLst/>
          </a:prstGeom>
        </p:spPr>
      </p:pic>
      <p:pic>
        <p:nvPicPr>
          <p:cNvPr id="7" name="Picture 6">
            <a:extLst>
              <a:ext uri="{FF2B5EF4-FFF2-40B4-BE49-F238E27FC236}">
                <a16:creationId xmlns:a16="http://schemas.microsoft.com/office/drawing/2014/main" id="{F849D5EB-D938-4540-81AC-4D3F8567EB11}"/>
              </a:ext>
            </a:extLst>
          </p:cNvPr>
          <p:cNvPicPr>
            <a:picLocks noChangeAspect="1"/>
          </p:cNvPicPr>
          <p:nvPr/>
        </p:nvPicPr>
        <p:blipFill>
          <a:blip r:embed="rId4"/>
          <a:stretch>
            <a:fillRect/>
          </a:stretch>
        </p:blipFill>
        <p:spPr>
          <a:xfrm>
            <a:off x="10182627" y="2159000"/>
            <a:ext cx="1689100" cy="2540000"/>
          </a:xfrm>
          <a:prstGeom prst="rect">
            <a:avLst/>
          </a:prstGeom>
        </p:spPr>
      </p:pic>
      <p:sp>
        <p:nvSpPr>
          <p:cNvPr id="10" name="Title 1">
            <a:extLst>
              <a:ext uri="{FF2B5EF4-FFF2-40B4-BE49-F238E27FC236}">
                <a16:creationId xmlns:a16="http://schemas.microsoft.com/office/drawing/2014/main" id="{368E6D11-E47C-0343-B896-452493609CD6}"/>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solidFill>
                  <a:schemeClr val="bg1"/>
                </a:solidFill>
              </a:rPr>
              <a:t>Shootings</a:t>
            </a:r>
          </a:p>
        </p:txBody>
      </p:sp>
    </p:spTree>
    <p:extLst>
      <p:ext uri="{BB962C8B-B14F-4D97-AF65-F5344CB8AC3E}">
        <p14:creationId xmlns:p14="http://schemas.microsoft.com/office/powerpoint/2010/main" val="1513580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7271FE-08B8-F540-A2FC-A465AEF81164}"/>
              </a:ext>
            </a:extLst>
          </p:cNvPr>
          <p:cNvSpPr/>
          <p:nvPr/>
        </p:nvSpPr>
        <p:spPr>
          <a:xfrm>
            <a:off x="0" y="0"/>
            <a:ext cx="12192000" cy="6858000"/>
          </a:xfrm>
          <a:prstGeom prst="rect">
            <a:avLst/>
          </a:prstGeom>
          <a:solidFill>
            <a:srgbClr val="515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07DDB2E-220D-E94D-A7E0-EEF6F45FA515}"/>
              </a:ext>
            </a:extLst>
          </p:cNvPr>
          <p:cNvSpPr>
            <a:spLocks noGrp="1"/>
          </p:cNvSpPr>
          <p:nvPr>
            <p:ph type="sldNum" sz="quarter" idx="12"/>
          </p:nvPr>
        </p:nvSpPr>
        <p:spPr/>
        <p:txBody>
          <a:bodyPr/>
          <a:lstStyle/>
          <a:p>
            <a:fld id="{DB2E9E87-57D5-2143-8C2B-71972BC7BE17}" type="slidenum">
              <a:rPr lang="en-US" smtClean="0"/>
              <a:pPr/>
              <a:t>6</a:t>
            </a:fld>
            <a:endParaRPr lang="en-US" dirty="0"/>
          </a:p>
        </p:txBody>
      </p:sp>
      <p:pic>
        <p:nvPicPr>
          <p:cNvPr id="5" name="Picture 4">
            <a:extLst>
              <a:ext uri="{FF2B5EF4-FFF2-40B4-BE49-F238E27FC236}">
                <a16:creationId xmlns:a16="http://schemas.microsoft.com/office/drawing/2014/main" id="{583E231B-19C7-C247-80E0-D5A2CCD1AA5F}"/>
              </a:ext>
            </a:extLst>
          </p:cNvPr>
          <p:cNvPicPr>
            <a:picLocks noChangeAspect="1"/>
          </p:cNvPicPr>
          <p:nvPr/>
        </p:nvPicPr>
        <p:blipFill>
          <a:blip r:embed="rId3"/>
          <a:stretch>
            <a:fillRect/>
          </a:stretch>
        </p:blipFill>
        <p:spPr>
          <a:xfrm>
            <a:off x="2137892" y="118188"/>
            <a:ext cx="7428286" cy="6739811"/>
          </a:xfrm>
          <a:prstGeom prst="rect">
            <a:avLst/>
          </a:prstGeom>
        </p:spPr>
      </p:pic>
      <p:pic>
        <p:nvPicPr>
          <p:cNvPr id="6" name="Picture 5">
            <a:extLst>
              <a:ext uri="{FF2B5EF4-FFF2-40B4-BE49-F238E27FC236}">
                <a16:creationId xmlns:a16="http://schemas.microsoft.com/office/drawing/2014/main" id="{E490E46B-2C88-5548-8CF1-B8D8477643FB}"/>
              </a:ext>
            </a:extLst>
          </p:cNvPr>
          <p:cNvPicPr>
            <a:picLocks noChangeAspect="1"/>
          </p:cNvPicPr>
          <p:nvPr/>
        </p:nvPicPr>
        <p:blipFill>
          <a:blip r:embed="rId4"/>
          <a:stretch>
            <a:fillRect/>
          </a:stretch>
        </p:blipFill>
        <p:spPr>
          <a:xfrm>
            <a:off x="9875274" y="2673350"/>
            <a:ext cx="2235200" cy="1511300"/>
          </a:xfrm>
          <a:prstGeom prst="rect">
            <a:avLst/>
          </a:prstGeom>
        </p:spPr>
      </p:pic>
      <p:sp>
        <p:nvSpPr>
          <p:cNvPr id="10" name="Title 1">
            <a:extLst>
              <a:ext uri="{FF2B5EF4-FFF2-40B4-BE49-F238E27FC236}">
                <a16:creationId xmlns:a16="http://schemas.microsoft.com/office/drawing/2014/main" id="{7DE75F66-77C7-0644-B052-23EB6DC9D1E2}"/>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solidFill>
                  <a:schemeClr val="bg1"/>
                </a:solidFill>
              </a:rPr>
              <a:t>Urban Camps</a:t>
            </a:r>
          </a:p>
        </p:txBody>
      </p:sp>
    </p:spTree>
    <p:extLst>
      <p:ext uri="{BB962C8B-B14F-4D97-AF65-F5344CB8AC3E}">
        <p14:creationId xmlns:p14="http://schemas.microsoft.com/office/powerpoint/2010/main" val="263952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7271FE-08B8-F540-A2FC-A465AEF81164}"/>
              </a:ext>
            </a:extLst>
          </p:cNvPr>
          <p:cNvSpPr/>
          <p:nvPr/>
        </p:nvSpPr>
        <p:spPr>
          <a:xfrm>
            <a:off x="0" y="0"/>
            <a:ext cx="12192000" cy="6858000"/>
          </a:xfrm>
          <a:prstGeom prst="rect">
            <a:avLst/>
          </a:prstGeom>
          <a:solidFill>
            <a:srgbClr val="515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6D75B1B-E5A8-674E-AFCB-C0F9A0E80ECA}"/>
              </a:ext>
            </a:extLst>
          </p:cNvPr>
          <p:cNvPicPr>
            <a:picLocks noChangeAspect="1"/>
          </p:cNvPicPr>
          <p:nvPr/>
        </p:nvPicPr>
        <p:blipFill>
          <a:blip r:embed="rId3"/>
          <a:stretch>
            <a:fillRect/>
          </a:stretch>
        </p:blipFill>
        <p:spPr>
          <a:xfrm>
            <a:off x="838200" y="0"/>
            <a:ext cx="8428921" cy="6858000"/>
          </a:xfrm>
          <a:prstGeom prst="rect">
            <a:avLst/>
          </a:prstGeom>
        </p:spPr>
      </p:pic>
      <p:sp>
        <p:nvSpPr>
          <p:cNvPr id="2" name="Slide Number Placeholder 1">
            <a:extLst>
              <a:ext uri="{FF2B5EF4-FFF2-40B4-BE49-F238E27FC236}">
                <a16:creationId xmlns:a16="http://schemas.microsoft.com/office/drawing/2014/main" id="{407DDB2E-220D-E94D-A7E0-EEF6F45FA515}"/>
              </a:ext>
            </a:extLst>
          </p:cNvPr>
          <p:cNvSpPr>
            <a:spLocks noGrp="1"/>
          </p:cNvSpPr>
          <p:nvPr>
            <p:ph type="sldNum" sz="quarter" idx="12"/>
          </p:nvPr>
        </p:nvSpPr>
        <p:spPr/>
        <p:txBody>
          <a:bodyPr/>
          <a:lstStyle/>
          <a:p>
            <a:fld id="{DB2E9E87-57D5-2143-8C2B-71972BC7BE17}" type="slidenum">
              <a:rPr lang="en-US" smtClean="0"/>
              <a:pPr/>
              <a:t>7</a:t>
            </a:fld>
            <a:endParaRPr lang="en-US" dirty="0"/>
          </a:p>
        </p:txBody>
      </p:sp>
      <p:sp>
        <p:nvSpPr>
          <p:cNvPr id="10" name="Title 1">
            <a:extLst>
              <a:ext uri="{FF2B5EF4-FFF2-40B4-BE49-F238E27FC236}">
                <a16:creationId xmlns:a16="http://schemas.microsoft.com/office/drawing/2014/main" id="{7DE75F66-77C7-0644-B052-23EB6DC9D1E2}"/>
              </a:ext>
            </a:extLst>
          </p:cNvPr>
          <p:cNvSpPr txBox="1">
            <a:spLocks/>
          </p:cNvSpPr>
          <p:nvPr/>
        </p:nvSpPr>
        <p:spPr>
          <a:xfrm>
            <a:off x="3747753" y="136525"/>
            <a:ext cx="7988290"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solidFill>
                  <a:schemeClr val="bg1"/>
                </a:solidFill>
              </a:rPr>
              <a:t>Complete Neighborhood Score</a:t>
            </a:r>
          </a:p>
        </p:txBody>
      </p:sp>
      <p:sp>
        <p:nvSpPr>
          <p:cNvPr id="4" name="Rectangle 3">
            <a:extLst>
              <a:ext uri="{FF2B5EF4-FFF2-40B4-BE49-F238E27FC236}">
                <a16:creationId xmlns:a16="http://schemas.microsoft.com/office/drawing/2014/main" id="{47172EDC-E312-6141-81B3-0AF809249335}"/>
              </a:ext>
            </a:extLst>
          </p:cNvPr>
          <p:cNvSpPr/>
          <p:nvPr/>
        </p:nvSpPr>
        <p:spPr>
          <a:xfrm>
            <a:off x="9305223" y="1185396"/>
            <a:ext cx="2747492" cy="1815882"/>
          </a:xfrm>
          <a:prstGeom prst="rect">
            <a:avLst/>
          </a:prstGeom>
        </p:spPr>
        <p:txBody>
          <a:bodyPr wrap="square">
            <a:spAutoFit/>
          </a:bodyPr>
          <a:lstStyle/>
          <a:p>
            <a:pPr marL="171450" lvl="0" indent="-171450">
              <a:buFont typeface="Arial" panose="020B0604020202020204" pitchFamily="34" charset="0"/>
              <a:buChar char="•"/>
              <a:defRPr/>
            </a:pPr>
            <a:r>
              <a:rPr lang="en-US" sz="1600" dirty="0">
                <a:solidFill>
                  <a:schemeClr val="bg1"/>
                </a:solidFill>
                <a:latin typeface="Segoe UI" panose="020B0502040204020203" pitchFamily="34" charset="0"/>
                <a:cs typeface="Segoe UI" panose="020B0502040204020203" pitchFamily="34" charset="0"/>
              </a:rPr>
              <a:t>Food access</a:t>
            </a:r>
          </a:p>
          <a:p>
            <a:pPr marL="171450" lvl="0" indent="-171450">
              <a:buFont typeface="Arial" panose="020B0604020202020204" pitchFamily="34" charset="0"/>
              <a:buChar char="•"/>
              <a:defRPr/>
            </a:pPr>
            <a:r>
              <a:rPr lang="en-US" sz="1600" dirty="0">
                <a:solidFill>
                  <a:schemeClr val="bg1"/>
                </a:solidFill>
                <a:latin typeface="Segoe UI" panose="020B0502040204020203" pitchFamily="34" charset="0"/>
                <a:cs typeface="Segoe UI" panose="020B0502040204020203" pitchFamily="34" charset="0"/>
              </a:rPr>
              <a:t>Schools</a:t>
            </a:r>
          </a:p>
          <a:p>
            <a:pPr marL="171450" lvl="0" indent="-171450">
              <a:buFont typeface="Arial" panose="020B0604020202020204" pitchFamily="34" charset="0"/>
              <a:buChar char="•"/>
              <a:defRPr/>
            </a:pPr>
            <a:r>
              <a:rPr lang="en-US" sz="1600" dirty="0">
                <a:solidFill>
                  <a:schemeClr val="bg1"/>
                </a:solidFill>
                <a:latin typeface="Segoe UI" panose="020B0502040204020203" pitchFamily="34" charset="0"/>
                <a:cs typeface="Segoe UI" panose="020B0502040204020203" pitchFamily="34" charset="0"/>
              </a:rPr>
              <a:t>Transit access</a:t>
            </a:r>
          </a:p>
          <a:p>
            <a:pPr marL="171450" indent="-171450">
              <a:buFont typeface="Arial" panose="020B0604020202020204" pitchFamily="34" charset="0"/>
              <a:buChar char="•"/>
            </a:pPr>
            <a:r>
              <a:rPr lang="en-US" sz="1600" dirty="0">
                <a:solidFill>
                  <a:schemeClr val="bg1"/>
                </a:solidFill>
                <a:latin typeface="Segoe UI" panose="020B0502040204020203" pitchFamily="34" charset="0"/>
                <a:cs typeface="Segoe UI" panose="020B0502040204020203" pitchFamily="34" charset="0"/>
              </a:rPr>
              <a:t>Commercial services</a:t>
            </a:r>
          </a:p>
          <a:p>
            <a:pPr marL="171450" indent="-171450">
              <a:buFont typeface="Arial" panose="020B0604020202020204" pitchFamily="34" charset="0"/>
              <a:buChar char="•"/>
            </a:pPr>
            <a:r>
              <a:rPr lang="en-US" sz="1600" dirty="0">
                <a:solidFill>
                  <a:schemeClr val="bg1"/>
                </a:solidFill>
                <a:latin typeface="Segoe UI" panose="020B0502040204020203" pitchFamily="34" charset="0"/>
                <a:cs typeface="Segoe UI" panose="020B0502040204020203" pitchFamily="34" charset="0"/>
              </a:rPr>
              <a:t>Parks access</a:t>
            </a:r>
          </a:p>
          <a:p>
            <a:pPr marL="171450" indent="-171450">
              <a:buFont typeface="Arial" panose="020B0604020202020204" pitchFamily="34" charset="0"/>
              <a:buChar char="•"/>
            </a:pPr>
            <a:r>
              <a:rPr lang="en-US" sz="1600" dirty="0">
                <a:solidFill>
                  <a:schemeClr val="bg1"/>
                </a:solidFill>
                <a:latin typeface="Segoe UI" panose="020B0502040204020203" pitchFamily="34" charset="0"/>
                <a:cs typeface="Segoe UI" panose="020B0502040204020203" pitchFamily="34" charset="0"/>
              </a:rPr>
              <a:t>Pedestrian infrastructure</a:t>
            </a:r>
          </a:p>
          <a:p>
            <a:pPr marL="171450" lvl="0" indent="-171450">
              <a:buFont typeface="Arial" panose="020B0604020202020204" pitchFamily="34" charset="0"/>
              <a:buChar char="•"/>
              <a:defRPr/>
            </a:pPr>
            <a:r>
              <a:rPr lang="en-US" sz="1600" dirty="0">
                <a:solidFill>
                  <a:schemeClr val="bg1"/>
                </a:solidFill>
                <a:latin typeface="Segoe UI" panose="020B0502040204020203" pitchFamily="34" charset="0"/>
                <a:cs typeface="Segoe UI" panose="020B0502040204020203" pitchFamily="34" charset="0"/>
              </a:rPr>
              <a:t>Bicycle network</a:t>
            </a:r>
            <a:endParaRPr lang="en-US" sz="16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198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7EC26D-E978-7C49-9E4E-DFE8544FD124}"/>
              </a:ext>
            </a:extLst>
          </p:cNvPr>
          <p:cNvSpPr/>
          <p:nvPr/>
        </p:nvSpPr>
        <p:spPr>
          <a:xfrm>
            <a:off x="5844398" y="136525"/>
            <a:ext cx="1977578" cy="1703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032C6DE-F13E-764E-B662-47C399D579AA}"/>
              </a:ext>
            </a:extLst>
          </p:cNvPr>
          <p:cNvSpPr>
            <a:spLocks noGrp="1"/>
          </p:cNvSpPr>
          <p:nvPr>
            <p:ph type="sldNum" sz="quarter" idx="12"/>
          </p:nvPr>
        </p:nvSpPr>
        <p:spPr/>
        <p:txBody>
          <a:bodyPr/>
          <a:lstStyle/>
          <a:p>
            <a:fld id="{DB2E9E87-57D5-2143-8C2B-71972BC7BE17}" type="slidenum">
              <a:rPr lang="en-US" smtClean="0"/>
              <a:pPr/>
              <a:t>8</a:t>
            </a:fld>
            <a:endParaRPr lang="en-US" dirty="0"/>
          </a:p>
        </p:txBody>
      </p:sp>
      <p:sp>
        <p:nvSpPr>
          <p:cNvPr id="8" name="Title 1">
            <a:extLst>
              <a:ext uri="{FF2B5EF4-FFF2-40B4-BE49-F238E27FC236}">
                <a16:creationId xmlns:a16="http://schemas.microsoft.com/office/drawing/2014/main" id="{37DAC052-BC1A-2A4A-A6EC-87BC39409185}"/>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Equity Index</a:t>
            </a:r>
          </a:p>
        </p:txBody>
      </p:sp>
      <p:pic>
        <p:nvPicPr>
          <p:cNvPr id="7" name="Graphic 6">
            <a:extLst>
              <a:ext uri="{FF2B5EF4-FFF2-40B4-BE49-F238E27FC236}">
                <a16:creationId xmlns:a16="http://schemas.microsoft.com/office/drawing/2014/main" id="{C224EFC9-6A71-8143-B35D-B35340C5C4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224" t="23592" r="32804" b="12223"/>
          <a:stretch/>
        </p:blipFill>
        <p:spPr>
          <a:xfrm>
            <a:off x="1017432" y="154548"/>
            <a:ext cx="6619739" cy="5999137"/>
          </a:xfrm>
          <a:prstGeom prst="rect">
            <a:avLst/>
          </a:prstGeom>
        </p:spPr>
      </p:pic>
      <p:pic>
        <p:nvPicPr>
          <p:cNvPr id="19" name="Graphic 18">
            <a:extLst>
              <a:ext uri="{FF2B5EF4-FFF2-40B4-BE49-F238E27FC236}">
                <a16:creationId xmlns:a16="http://schemas.microsoft.com/office/drawing/2014/main" id="{70AB7FA8-DE85-2442-BD15-B98462260F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9241" t="40527" r="3726" b="32863"/>
          <a:stretch/>
        </p:blipFill>
        <p:spPr>
          <a:xfrm>
            <a:off x="7637171" y="2309327"/>
            <a:ext cx="2599953" cy="2239345"/>
          </a:xfrm>
          <a:prstGeom prst="rect">
            <a:avLst/>
          </a:prstGeom>
        </p:spPr>
      </p:pic>
      <p:sp>
        <p:nvSpPr>
          <p:cNvPr id="22" name="Rectangle 21">
            <a:extLst>
              <a:ext uri="{FF2B5EF4-FFF2-40B4-BE49-F238E27FC236}">
                <a16:creationId xmlns:a16="http://schemas.microsoft.com/office/drawing/2014/main" id="{A78B154C-8FE4-5E45-B550-D987E20D79A3}"/>
              </a:ext>
            </a:extLst>
          </p:cNvPr>
          <p:cNvSpPr/>
          <p:nvPr/>
        </p:nvSpPr>
        <p:spPr>
          <a:xfrm>
            <a:off x="7821976" y="4612514"/>
            <a:ext cx="2923504" cy="1477328"/>
          </a:xfrm>
          <a:prstGeom prst="rect">
            <a:avLst/>
          </a:prstGeom>
        </p:spPr>
        <p:txBody>
          <a:bodyPr wrap="square">
            <a:spAutoFit/>
          </a:bodyPr>
          <a:lstStyle/>
          <a:p>
            <a:r>
              <a:rPr lang="en-US" b="1" dirty="0"/>
              <a:t>Equity Index =</a:t>
            </a:r>
          </a:p>
          <a:p>
            <a:pPr marL="285750" indent="-285750">
              <a:buFont typeface="Arial" panose="020B0604020202020204" pitchFamily="34" charset="0"/>
              <a:buChar char="•"/>
            </a:pPr>
            <a:r>
              <a:rPr lang="en-US" dirty="0"/>
              <a:t>BIPOC (50% weight)</a:t>
            </a:r>
          </a:p>
          <a:p>
            <a:pPr marL="285750" indent="-285750">
              <a:buFont typeface="Arial" panose="020B0604020202020204" pitchFamily="34" charset="0"/>
              <a:buChar char="•"/>
            </a:pPr>
            <a:r>
              <a:rPr lang="en-US" dirty="0"/>
              <a:t>Extremely low income</a:t>
            </a:r>
          </a:p>
          <a:p>
            <a:pPr marL="285750" indent="-285750">
              <a:buFont typeface="Arial" panose="020B0604020202020204" pitchFamily="34" charset="0"/>
              <a:buChar char="•"/>
            </a:pPr>
            <a:r>
              <a:rPr lang="en-US" dirty="0"/>
              <a:t>Public assistance </a:t>
            </a:r>
          </a:p>
          <a:p>
            <a:pPr marL="285750" indent="-285750">
              <a:buFont typeface="Arial" panose="020B0604020202020204" pitchFamily="34" charset="0"/>
              <a:buChar char="•"/>
            </a:pPr>
            <a:r>
              <a:rPr lang="en-US" dirty="0"/>
              <a:t>Foreign-born population</a:t>
            </a:r>
          </a:p>
        </p:txBody>
      </p:sp>
    </p:spTree>
    <p:extLst>
      <p:ext uri="{BB962C8B-B14F-4D97-AF65-F5344CB8AC3E}">
        <p14:creationId xmlns:p14="http://schemas.microsoft.com/office/powerpoint/2010/main" val="285049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07AB561-2075-174E-A69E-53904D695CB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343" t="19552" r="26405" b="8722"/>
          <a:stretch/>
        </p:blipFill>
        <p:spPr>
          <a:xfrm>
            <a:off x="858385" y="110767"/>
            <a:ext cx="6619739" cy="5999137"/>
          </a:xfrm>
          <a:prstGeom prst="rect">
            <a:avLst/>
          </a:prstGeom>
        </p:spPr>
      </p:pic>
      <p:sp>
        <p:nvSpPr>
          <p:cNvPr id="20" name="Rectangle 19">
            <a:extLst>
              <a:ext uri="{FF2B5EF4-FFF2-40B4-BE49-F238E27FC236}">
                <a16:creationId xmlns:a16="http://schemas.microsoft.com/office/drawing/2014/main" id="{8A7EC26D-E978-7C49-9E4E-DFE8544FD124}"/>
              </a:ext>
            </a:extLst>
          </p:cNvPr>
          <p:cNvSpPr/>
          <p:nvPr/>
        </p:nvSpPr>
        <p:spPr>
          <a:xfrm>
            <a:off x="5844398" y="136525"/>
            <a:ext cx="1977578" cy="1703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032C6DE-F13E-764E-B662-47C399D579AA}"/>
              </a:ext>
            </a:extLst>
          </p:cNvPr>
          <p:cNvSpPr>
            <a:spLocks noGrp="1"/>
          </p:cNvSpPr>
          <p:nvPr>
            <p:ph type="sldNum" sz="quarter" idx="12"/>
          </p:nvPr>
        </p:nvSpPr>
        <p:spPr/>
        <p:txBody>
          <a:bodyPr/>
          <a:lstStyle/>
          <a:p>
            <a:fld id="{DB2E9E87-57D5-2143-8C2B-71972BC7BE17}" type="slidenum">
              <a:rPr lang="en-US" smtClean="0"/>
              <a:pPr/>
              <a:t>9</a:t>
            </a:fld>
            <a:endParaRPr lang="en-US" dirty="0"/>
          </a:p>
        </p:txBody>
      </p:sp>
      <p:sp>
        <p:nvSpPr>
          <p:cNvPr id="8" name="Title 1">
            <a:extLst>
              <a:ext uri="{FF2B5EF4-FFF2-40B4-BE49-F238E27FC236}">
                <a16:creationId xmlns:a16="http://schemas.microsoft.com/office/drawing/2014/main" id="{37DAC052-BC1A-2A4A-A6EC-87BC39409185}"/>
              </a:ext>
            </a:extLst>
          </p:cNvPr>
          <p:cNvSpPr txBox="1">
            <a:spLocks/>
          </p:cNvSpPr>
          <p:nvPr/>
        </p:nvSpPr>
        <p:spPr>
          <a:xfrm>
            <a:off x="4509247" y="136525"/>
            <a:ext cx="7226795"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accent1"/>
                </a:solidFill>
                <a:latin typeface="Segoe UI" panose="020B0502040204020203" pitchFamily="34" charset="0"/>
                <a:ea typeface="+mj-ea"/>
                <a:cs typeface="+mj-cs"/>
              </a:defRPr>
            </a:lvl1pPr>
          </a:lstStyle>
          <a:p>
            <a:pPr algn="r"/>
            <a:r>
              <a:rPr lang="en-US" sz="4000" dirty="0"/>
              <a:t>COVID-19 Infection Rate</a:t>
            </a:r>
          </a:p>
        </p:txBody>
      </p:sp>
      <p:pic>
        <p:nvPicPr>
          <p:cNvPr id="9" name="Graphic 8">
            <a:extLst>
              <a:ext uri="{FF2B5EF4-FFF2-40B4-BE49-F238E27FC236}">
                <a16:creationId xmlns:a16="http://schemas.microsoft.com/office/drawing/2014/main" id="{C41C376B-7962-9040-8711-30DA2173334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053" t="41350" r="3701" b="34629"/>
          <a:stretch/>
        </p:blipFill>
        <p:spPr>
          <a:xfrm>
            <a:off x="7821976" y="1419896"/>
            <a:ext cx="1648496" cy="2009104"/>
          </a:xfrm>
          <a:prstGeom prst="rect">
            <a:avLst/>
          </a:prstGeom>
        </p:spPr>
      </p:pic>
      <p:pic>
        <p:nvPicPr>
          <p:cNvPr id="10" name="Picture 2" descr="Conceptual diagram of the areal weighting method to redistribute 1990 census data on housing into 2000 census block boundaries. (A) shows an overlay of the 1990 and 2000 census boundaries and the distribution of the number of houses in 1990. (B) shows how the houses in 1990 are area-weighted within the intersection of 1990 and 2000 to determine the areal interpolated density of the 2000 target zone.  ">
            <a:extLst>
              <a:ext uri="{FF2B5EF4-FFF2-40B4-BE49-F238E27FC236}">
                <a16:creationId xmlns:a16="http://schemas.microsoft.com/office/drawing/2014/main" id="{9172B493-53F0-634D-994F-7A3C25285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331" y="3468701"/>
            <a:ext cx="4989669" cy="26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Master">
  <a:themeElements>
    <a:clrScheme name="BPS Theme - Use This One">
      <a:dk1>
        <a:srgbClr val="5E5E5E"/>
      </a:dk1>
      <a:lt1>
        <a:srgbClr val="FFFFFF"/>
      </a:lt1>
      <a:dk2>
        <a:srgbClr val="30B992"/>
      </a:dk2>
      <a:lt2>
        <a:srgbClr val="FEFFFF"/>
      </a:lt2>
      <a:accent1>
        <a:srgbClr val="003068"/>
      </a:accent1>
      <a:accent2>
        <a:srgbClr val="006DB6"/>
      </a:accent2>
      <a:accent3>
        <a:srgbClr val="C5E5DA"/>
      </a:accent3>
      <a:accent4>
        <a:srgbClr val="08C5D2"/>
      </a:accent4>
      <a:accent5>
        <a:srgbClr val="30B992"/>
      </a:accent5>
      <a:accent6>
        <a:srgbClr val="006DB6"/>
      </a:accent6>
      <a:hlink>
        <a:srgbClr val="003068"/>
      </a:hlink>
      <a:folHlink>
        <a:srgbClr val="0030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PS_powerpoint-template-16x9_0121" id="{78FE4B35-E252-8247-A7DE-0F583DED2D9E}" vid="{8F0DDA18-1E12-E74A-B590-5B964772AC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5E71492B3802459951C30B21F75A68" ma:contentTypeVersion="8" ma:contentTypeDescription="Create a new document." ma:contentTypeScope="" ma:versionID="9c04ee94fc7262f4483f314d81300f25">
  <xsd:schema xmlns:xsd="http://www.w3.org/2001/XMLSchema" xmlns:xs="http://www.w3.org/2001/XMLSchema" xmlns:p="http://schemas.microsoft.com/office/2006/metadata/properties" xmlns:ns2="b9b95b5d-1894-4912-a7ad-052425c10e8e" xmlns:ns3="3201f333-d896-41cb-9af0-571a46dbb888" targetNamespace="http://schemas.microsoft.com/office/2006/metadata/properties" ma:root="true" ma:fieldsID="aa24095f88a2dbcbb783432d6678d0cf" ns2:_="" ns3:_="">
    <xsd:import namespace="b9b95b5d-1894-4912-a7ad-052425c10e8e"/>
    <xsd:import namespace="3201f333-d896-41cb-9af0-571a46dbb8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b95b5d-1894-4912-a7ad-052425c10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01f333-d896-41cb-9af0-571a46dbb88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9D9BE8-79C7-4C3C-BB74-9CC15161750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6F98FA-F7BB-4DE1-A742-BA4EFF1D21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b95b5d-1894-4912-a7ad-052425c10e8e"/>
    <ds:schemaRef ds:uri="3201f333-d896-41cb-9af0-571a46dbb8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860DB4-4EC3-435A-838E-1B55F57606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 Master</Template>
  <TotalTime>8089</TotalTime>
  <Words>1074</Words>
  <Application>Microsoft Macintosh PowerPoint</Application>
  <PresentationFormat>Widescreen</PresentationFormat>
  <Paragraphs>234</Paragraphs>
  <Slides>32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Segoe UI</vt:lpstr>
      <vt:lpstr>Segoe UI Symbol</vt:lpstr>
      <vt:lpstr>Slide Master</vt:lpstr>
      <vt:lpstr>COVID-19 and Shootings ARPA Grant</vt:lpstr>
      <vt:lpstr>PURPOSE Identify areas that have a high correlation among key indicators, including - Shootings - COVID-19 infections - Equity and vulnerability - Neighborhood completeness</vt:lpstr>
      <vt:lpstr>Research design</vt:lpstr>
      <vt:lpstr>Single-variable Maps</vt:lpstr>
      <vt:lpstr>PowerPoint Presentation</vt:lpstr>
      <vt:lpstr>PowerPoint Presentation</vt:lpstr>
      <vt:lpstr>PowerPoint Presentation</vt:lpstr>
      <vt:lpstr>PowerPoint Presentation</vt:lpstr>
      <vt:lpstr>PowerPoint Presentation</vt:lpstr>
      <vt:lpstr>Charts</vt:lpstr>
      <vt:lpstr>PowerPoint Presentation</vt:lpstr>
      <vt:lpstr>PowerPoint Presentation</vt:lpstr>
      <vt:lpstr>PowerPoint Presentation</vt:lpstr>
      <vt:lpstr>PowerPoint Presentation</vt:lpstr>
      <vt:lpstr>Bivariate Maps</vt:lpstr>
      <vt:lpstr>PowerPoint Presentation</vt:lpstr>
      <vt:lpstr>PowerPoint Presentation</vt:lpstr>
      <vt:lpstr>PowerPoint Presentation</vt:lpstr>
      <vt:lpstr>PowerPoint Presentation</vt:lpstr>
      <vt:lpstr>PowerPoint Presentation</vt:lpstr>
      <vt:lpstr>Caveats and future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Gust, Krista</dc:creator>
  <cp:lastModifiedBy>Kobel, Nick</cp:lastModifiedBy>
  <cp:revision>105</cp:revision>
  <dcterms:created xsi:type="dcterms:W3CDTF">2021-01-15T01:35:20Z</dcterms:created>
  <dcterms:modified xsi:type="dcterms:W3CDTF">2021-06-11T17:28:26Z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0x0101002A5E71492B3802459951C30B21F75A68</vt:lpwstr>
  </property>
</Properties>
</file>